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4"/>
  </p:notesMasterIdLst>
  <p:handoutMasterIdLst>
    <p:handoutMasterId r:id="rId45"/>
  </p:handoutMasterIdLst>
  <p:sldIdLst>
    <p:sldId id="321" r:id="rId2"/>
    <p:sldId id="279" r:id="rId3"/>
    <p:sldId id="277" r:id="rId4"/>
    <p:sldId id="305" r:id="rId5"/>
    <p:sldId id="267" r:id="rId6"/>
    <p:sldId id="379" r:id="rId7"/>
    <p:sldId id="314" r:id="rId8"/>
    <p:sldId id="382" r:id="rId9"/>
    <p:sldId id="354" r:id="rId10"/>
    <p:sldId id="384" r:id="rId11"/>
    <p:sldId id="357" r:id="rId12"/>
    <p:sldId id="280" r:id="rId13"/>
    <p:sldId id="281" r:id="rId14"/>
    <p:sldId id="330" r:id="rId15"/>
    <p:sldId id="282" r:id="rId16"/>
    <p:sldId id="360" r:id="rId17"/>
    <p:sldId id="285" r:id="rId18"/>
    <p:sldId id="286" r:id="rId19"/>
    <p:sldId id="287" r:id="rId20"/>
    <p:sldId id="317" r:id="rId21"/>
    <p:sldId id="361" r:id="rId22"/>
    <p:sldId id="381" r:id="rId23"/>
    <p:sldId id="368" r:id="rId24"/>
    <p:sldId id="369" r:id="rId25"/>
    <p:sldId id="296" r:id="rId26"/>
    <p:sldId id="308" r:id="rId27"/>
    <p:sldId id="310" r:id="rId28"/>
    <p:sldId id="309" r:id="rId29"/>
    <p:sldId id="292" r:id="rId30"/>
    <p:sldId id="293" r:id="rId31"/>
    <p:sldId id="294" r:id="rId32"/>
    <p:sldId id="295" r:id="rId33"/>
    <p:sldId id="304" r:id="rId34"/>
    <p:sldId id="297" r:id="rId35"/>
    <p:sldId id="290" r:id="rId36"/>
    <p:sldId id="299" r:id="rId37"/>
    <p:sldId id="365" r:id="rId38"/>
    <p:sldId id="375" r:id="rId39"/>
    <p:sldId id="300" r:id="rId40"/>
    <p:sldId id="347" r:id="rId41"/>
    <p:sldId id="380" r:id="rId42"/>
    <p:sldId id="301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5B7FF8-6B4B-4296-91C5-69C2F3FC2CB5}">
          <p14:sldIdLst>
            <p14:sldId id="321"/>
            <p14:sldId id="279"/>
            <p14:sldId id="277"/>
            <p14:sldId id="305"/>
            <p14:sldId id="267"/>
            <p14:sldId id="379"/>
            <p14:sldId id="314"/>
            <p14:sldId id="382"/>
            <p14:sldId id="354"/>
            <p14:sldId id="384"/>
            <p14:sldId id="357"/>
            <p14:sldId id="280"/>
            <p14:sldId id="281"/>
            <p14:sldId id="330"/>
            <p14:sldId id="282"/>
            <p14:sldId id="360"/>
            <p14:sldId id="285"/>
            <p14:sldId id="286"/>
            <p14:sldId id="287"/>
            <p14:sldId id="317"/>
            <p14:sldId id="361"/>
            <p14:sldId id="381"/>
            <p14:sldId id="368"/>
            <p14:sldId id="369"/>
            <p14:sldId id="296"/>
            <p14:sldId id="308"/>
            <p14:sldId id="310"/>
            <p14:sldId id="309"/>
            <p14:sldId id="292"/>
            <p14:sldId id="293"/>
            <p14:sldId id="294"/>
            <p14:sldId id="295"/>
            <p14:sldId id="304"/>
            <p14:sldId id="297"/>
            <p14:sldId id="290"/>
            <p14:sldId id="299"/>
            <p14:sldId id="365"/>
            <p14:sldId id="375"/>
            <p14:sldId id="300"/>
            <p14:sldId id="347"/>
            <p14:sldId id="380"/>
            <p14:sldId id="301"/>
          </p14:sldIdLst>
        </p14:section>
        <p14:section name="draft1" id="{A4F13F9E-4230-4FC6-96CF-8FCBA76D57D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  <a:srgbClr val="E0E4CC"/>
    <a:srgbClr val="1C6BA0"/>
    <a:srgbClr val="A7DBD8"/>
    <a:srgbClr val="09FF78"/>
    <a:srgbClr val="006400"/>
    <a:srgbClr val="00C85A"/>
    <a:srgbClr val="0DF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4892" autoAdjust="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17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17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7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7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F6708-6D81-4C65-B7E5-63E77D74CB74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AF7D3-645D-41C1-8A8A-065E36FA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C3869-C139-4FD2-8D3E-A9AA0B421D9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D8F9-8223-4586-B0DC-B74F2F3C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5938"/>
            <a:ext cx="3429000" cy="257175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4910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driven: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predict internal multiple directly using seismic data without subsurface information.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way to approach this is, everything ISS does takes in the data. For internal multiple attenuation, the input data is P+IM.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first-order internal multiple attenuator takes in all data. The algorithm on its own provides the above benefits from the primaries in the data.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Primaries are always in the data, therefore the benefits are always present.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internal multiples there, when the algorithm on its own, treats internal multiple 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subevents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cause problem.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things in the series working without cooperation. Some local strength and limitation for a term, lose the limitation in a broader sense when you have other terms.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a issue for the term. Not a issue for the series,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is cooperative.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broader sense when there are other terms in the series.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your draft with the "bottom line" conclusion (#3), then develop an opening (#1) that grabs the attention of the audience, spells out the benefits they will achieve by listening to you, and tells them what you are going to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</a:t>
            </a:r>
            <a:r>
              <a:rPr lang="en-US" baseline="0" dirty="0" smtClean="0"/>
              <a:t> said in the previous slide, the prediction of internal multiples is data driven, the algorithm uses the data themselves to predict internal multiples in it. Next slide, I will show how the internal multiple is predicted using D3 as an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r>
              <a:rPr lang="en-US" baseline="0" dirty="0" smtClean="0"/>
              <a:t> is where is the spurious comes, how deep do they come.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reflectors, too abstract, talk using their languages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8F9-8223-4586-B0DC-B74F2F3C6F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2BEB6E3-D40F-462C-B56F-9B16666778E0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862C-51FF-4650-A642-7DD4DAD0C4C9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16FE-65B2-43DC-A22E-7A18D646EA17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AF33-B204-4A54-AD35-13885D10150D}" type="datetime1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C7A7-75FD-4D5F-B628-AE351F46FB5A}" type="datetime1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8E8-8222-43B1-9C5F-CF75A0B3A13B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6C65-E858-4FA9-B749-4EB922FDEAE4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7FC-1A09-4B9B-86EF-1FC6809E479F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ACCC-F1C0-4014-9991-BE68540D110E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4328-F509-469C-8FF0-E2E3FE6AFB93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4EAA-6425-413F-A2C9-7B929CCB845F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5B6F-ECB8-46C4-AE0E-2038BF2BAF65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764-70CA-4182-BF7C-6F017E2D02AE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FF61182-54C9-4BB1-9636-2CE1EC6E4DE2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2F9-4BC0-4BA1-B987-7F6FDBFCECA6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16C-FE86-437F-9EC3-2EF34CE5B446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52-6FF9-4BB7-8FD2-30E45E09E032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B5-DAD6-41A0-806F-5757A6A4DDC5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6F9D-20C4-41EC-85D4-E1159A962388}" type="datetime1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F531-79A4-4C9E-8155-BC9E9EE1647E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C2FB42B-D4B3-4897-BFF9-3A0BE25FA88A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5EB9D60-E35C-4FE7-B9EE-75D244EEBE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slide" Target="slide16.xml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slide" Target="slide19.xml"/><Relationship Id="rId10" Type="http://schemas.openxmlformats.org/officeDocument/2006/relationships/image" Target="../media/image41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slide" Target="slide16.xml"/><Relationship Id="rId10" Type="http://schemas.openxmlformats.org/officeDocument/2006/relationships/image" Target="../media/image46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srp.uh.edu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ea typeface="Tahoma" pitchFamily="34" charset="0"/>
                <a:cs typeface="Tahoma" pitchFamily="34" charset="0"/>
              </a:rPr>
              <a:t>Chao Ma* and Arthur B. </a:t>
            </a:r>
            <a:r>
              <a:rPr lang="en-US" altLang="zh-CN" sz="2800" b="1" dirty="0" err="1" smtClean="0">
                <a:ea typeface="Tahoma" pitchFamily="34" charset="0"/>
                <a:cs typeface="Tahoma" pitchFamily="34" charset="0"/>
              </a:rPr>
              <a:t>Weglein</a:t>
            </a:r>
            <a:endParaRPr lang="en-US" altLang="zh-CN" sz="2800" b="1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24384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42876" y="1881174"/>
            <a:ext cx="8929718" cy="10906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/>
              <a:t>Including higher order terms to address a serious shortcoming/problem of the internal-multiple attenuator: </a:t>
            </a:r>
            <a:endParaRPr lang="en-US" sz="4000" b="1" dirty="0" smtClean="0"/>
          </a:p>
          <a:p>
            <a:pPr lvl="0" algn="ctr">
              <a:spcBef>
                <a:spcPct val="0"/>
              </a:spcBef>
            </a:pPr>
            <a:r>
              <a:rPr lang="en-US" sz="4000" b="1" dirty="0" smtClean="0"/>
              <a:t>examining </a:t>
            </a:r>
            <a:r>
              <a:rPr lang="en-US" sz="4000" b="1" dirty="0"/>
              <a:t>the problem and its resolution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0104" y="56388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/>
              <a:t>M-OSRP </a:t>
            </a:r>
            <a:r>
              <a:rPr lang="en-US" altLang="zh-CN" sz="2000" b="1" dirty="0" smtClean="0"/>
              <a:t>2014 </a:t>
            </a:r>
            <a:r>
              <a:rPr lang="en-US" altLang="zh-CN" sz="2000" b="1" dirty="0"/>
              <a:t>Annual Meeting, </a:t>
            </a:r>
            <a:r>
              <a:rPr lang="en-US" altLang="zh-CN" sz="2000" b="1" dirty="0" smtClean="0"/>
              <a:t>May, 2014</a:t>
            </a:r>
          </a:p>
          <a:p>
            <a:pPr algn="ctr"/>
            <a:r>
              <a:rPr lang="en-US" altLang="zh-CN" sz="2000" b="1" dirty="0" smtClean="0"/>
              <a:t>Austin, TX</a:t>
            </a:r>
            <a:endParaRPr lang="en-US" altLang="zh-CN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371211" y="6463760"/>
            <a:ext cx="440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ea typeface="Tahoma" pitchFamily="34" charset="0"/>
                <a:cs typeface="Tahoma" pitchFamily="34" charset="0"/>
              </a:rPr>
              <a:t>(M-OSRP Annual Report 13-14, page </a:t>
            </a:r>
            <a:r>
              <a:rPr lang="en-US" altLang="zh-CN" b="1" dirty="0">
                <a:ea typeface="Tahoma" pitchFamily="34" charset="0"/>
                <a:cs typeface="Tahoma" pitchFamily="34" charset="0"/>
              </a:rPr>
              <a:t>94-103</a:t>
            </a:r>
            <a:r>
              <a:rPr lang="en-US" altLang="zh-CN" dirty="0"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41514"/>
            <a:ext cx="3375660" cy="754380"/>
          </a:xfrm>
          <a:prstGeom prst="rect">
            <a:avLst/>
          </a:prstGeom>
        </p:spPr>
      </p:pic>
      <p:pic>
        <p:nvPicPr>
          <p:cNvPr id="8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1"/>
            <a:ext cx="994031" cy="9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38160"/>
              </p:ext>
            </p:extLst>
          </p:nvPr>
        </p:nvGraphicFramePr>
        <p:xfrm>
          <a:off x="228600" y="1524000"/>
          <a:ext cx="8610600" cy="42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095500"/>
                <a:gridCol w="23241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Seismic Events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 of  orders</a:t>
                      </a:r>
                      <a:endParaRPr lang="en-US" sz="2400" dirty="0"/>
                    </a:p>
                  </a:txBody>
                  <a:tcPr anchor="ctr"/>
                </a:tc>
              </a:tr>
              <a:tr h="7122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endParaRPr lang="en-US" sz="3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Only one upward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reflection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132281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Multiple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Free-surface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At least</a:t>
                      </a:r>
                      <a:r>
                        <a:rPr lang="en-US" sz="2000" u="sng" baseline="0" dirty="0" smtClean="0"/>
                        <a:t> one </a:t>
                      </a:r>
                      <a:r>
                        <a:rPr lang="en-US" sz="2000" baseline="0" dirty="0" smtClean="0"/>
                        <a:t>downward reflection </a:t>
                      </a:r>
                      <a:r>
                        <a:rPr lang="en-US" sz="2000" u="sng" baseline="0" dirty="0" smtClean="0"/>
                        <a:t>at the free 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at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the free-surface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268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Internal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All</a:t>
                      </a:r>
                      <a:r>
                        <a:rPr lang="en-US" sz="2000" dirty="0" smtClean="0"/>
                        <a:t> downward</a:t>
                      </a:r>
                      <a:r>
                        <a:rPr lang="en-US" sz="2000" baseline="0" dirty="0" smtClean="0"/>
                        <a:t> reflections </a:t>
                      </a:r>
                      <a:r>
                        <a:rPr lang="en-US" sz="2000" u="sng" baseline="0" dirty="0" smtClean="0"/>
                        <a:t>below the free-surface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at any reflector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228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Catalog of the seismic events </a:t>
            </a:r>
          </a:p>
          <a:p>
            <a:pPr algn="ctr"/>
            <a:r>
              <a:rPr lang="en-US" sz="2000" dirty="0" smtClean="0"/>
              <a:t>(after the removal of reference wave and ghosts)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3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11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86841" y="1815787"/>
            <a:ext cx="5829299" cy="257733"/>
          </a:xfrm>
          <a:custGeom>
            <a:avLst/>
            <a:gdLst>
              <a:gd name="connsiteX0" fmla="*/ 0 w 7517219"/>
              <a:gd name="connsiteY0" fmla="*/ 3544 h 357962"/>
              <a:gd name="connsiteX1" fmla="*/ 287079 w 7517219"/>
              <a:gd name="connsiteY1" fmla="*/ 184297 h 357962"/>
              <a:gd name="connsiteX2" fmla="*/ 616688 w 7517219"/>
              <a:gd name="connsiteY2" fmla="*/ 77971 h 357962"/>
              <a:gd name="connsiteX3" fmla="*/ 871870 w 7517219"/>
              <a:gd name="connsiteY3" fmla="*/ 3544 h 357962"/>
              <a:gd name="connsiteX4" fmla="*/ 1254642 w 7517219"/>
              <a:gd name="connsiteY4" fmla="*/ 99237 h 357962"/>
              <a:gd name="connsiteX5" fmla="*/ 1488558 w 7517219"/>
              <a:gd name="connsiteY5" fmla="*/ 269358 h 357962"/>
              <a:gd name="connsiteX6" fmla="*/ 2062716 w 7517219"/>
              <a:gd name="connsiteY6" fmla="*/ 109869 h 357962"/>
              <a:gd name="connsiteX7" fmla="*/ 2594344 w 7517219"/>
              <a:gd name="connsiteY7" fmla="*/ 99237 h 357962"/>
              <a:gd name="connsiteX8" fmla="*/ 3157870 w 7517219"/>
              <a:gd name="connsiteY8" fmla="*/ 354418 h 357962"/>
              <a:gd name="connsiteX9" fmla="*/ 3689498 w 7517219"/>
              <a:gd name="connsiteY9" fmla="*/ 77971 h 357962"/>
              <a:gd name="connsiteX10" fmla="*/ 4327451 w 7517219"/>
              <a:gd name="connsiteY10" fmla="*/ 290623 h 357962"/>
              <a:gd name="connsiteX11" fmla="*/ 4688958 w 7517219"/>
              <a:gd name="connsiteY11" fmla="*/ 109869 h 357962"/>
              <a:gd name="connsiteX12" fmla="*/ 5252484 w 7517219"/>
              <a:gd name="connsiteY12" fmla="*/ 290623 h 357962"/>
              <a:gd name="connsiteX13" fmla="*/ 5752214 w 7517219"/>
              <a:gd name="connsiteY13" fmla="*/ 67339 h 357962"/>
              <a:gd name="connsiteX14" fmla="*/ 6368902 w 7517219"/>
              <a:gd name="connsiteY14" fmla="*/ 322520 h 357962"/>
              <a:gd name="connsiteX15" fmla="*/ 6889898 w 7517219"/>
              <a:gd name="connsiteY15" fmla="*/ 131134 h 357962"/>
              <a:gd name="connsiteX16" fmla="*/ 7517219 w 7517219"/>
              <a:gd name="connsiteY16" fmla="*/ 237460 h 357962"/>
              <a:gd name="connsiteX17" fmla="*/ 7517219 w 7517219"/>
              <a:gd name="connsiteY17" fmla="*/ 237460 h 3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7219" h="357962">
                <a:moveTo>
                  <a:pt x="0" y="3544"/>
                </a:moveTo>
                <a:cubicBezTo>
                  <a:pt x="92149" y="87718"/>
                  <a:pt x="184298" y="171893"/>
                  <a:pt x="287079" y="184297"/>
                </a:cubicBezTo>
                <a:cubicBezTo>
                  <a:pt x="389860" y="196701"/>
                  <a:pt x="519223" y="108096"/>
                  <a:pt x="616688" y="77971"/>
                </a:cubicBezTo>
                <a:cubicBezTo>
                  <a:pt x="714153" y="47846"/>
                  <a:pt x="765544" y="0"/>
                  <a:pt x="871870" y="3544"/>
                </a:cubicBezTo>
                <a:cubicBezTo>
                  <a:pt x="978196" y="7088"/>
                  <a:pt x="1151861" y="54935"/>
                  <a:pt x="1254642" y="99237"/>
                </a:cubicBezTo>
                <a:cubicBezTo>
                  <a:pt x="1357423" y="143539"/>
                  <a:pt x="1353879" y="267586"/>
                  <a:pt x="1488558" y="269358"/>
                </a:cubicBezTo>
                <a:cubicBezTo>
                  <a:pt x="1623237" y="271130"/>
                  <a:pt x="1878418" y="138222"/>
                  <a:pt x="2062716" y="109869"/>
                </a:cubicBezTo>
                <a:cubicBezTo>
                  <a:pt x="2247014" y="81516"/>
                  <a:pt x="2411818" y="58479"/>
                  <a:pt x="2594344" y="99237"/>
                </a:cubicBezTo>
                <a:cubicBezTo>
                  <a:pt x="2776870" y="139995"/>
                  <a:pt x="2975344" y="357962"/>
                  <a:pt x="3157870" y="354418"/>
                </a:cubicBezTo>
                <a:cubicBezTo>
                  <a:pt x="3340396" y="350874"/>
                  <a:pt x="3494568" y="88604"/>
                  <a:pt x="3689498" y="77971"/>
                </a:cubicBezTo>
                <a:cubicBezTo>
                  <a:pt x="3884428" y="67339"/>
                  <a:pt x="4160874" y="285307"/>
                  <a:pt x="4327451" y="290623"/>
                </a:cubicBezTo>
                <a:cubicBezTo>
                  <a:pt x="4494028" y="295939"/>
                  <a:pt x="4534786" y="109869"/>
                  <a:pt x="4688958" y="109869"/>
                </a:cubicBezTo>
                <a:cubicBezTo>
                  <a:pt x="4843130" y="109869"/>
                  <a:pt x="5075275" y="297711"/>
                  <a:pt x="5252484" y="290623"/>
                </a:cubicBezTo>
                <a:cubicBezTo>
                  <a:pt x="5429693" y="283535"/>
                  <a:pt x="5566144" y="62023"/>
                  <a:pt x="5752214" y="67339"/>
                </a:cubicBezTo>
                <a:cubicBezTo>
                  <a:pt x="5938284" y="72655"/>
                  <a:pt x="6179288" y="311887"/>
                  <a:pt x="6368902" y="322520"/>
                </a:cubicBezTo>
                <a:cubicBezTo>
                  <a:pt x="6558516" y="333153"/>
                  <a:pt x="6698512" y="145311"/>
                  <a:pt x="6889898" y="131134"/>
                </a:cubicBezTo>
                <a:cubicBezTo>
                  <a:pt x="7081284" y="116957"/>
                  <a:pt x="7517219" y="237460"/>
                  <a:pt x="7517219" y="237460"/>
                </a:cubicBezTo>
                <a:lnTo>
                  <a:pt x="7517219" y="2374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86840" y="2858203"/>
            <a:ext cx="582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86840" y="3516571"/>
            <a:ext cx="5829300" cy="10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6840" y="4284667"/>
            <a:ext cx="582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ion 1 9"/>
          <p:cNvSpPr/>
          <p:nvPr/>
        </p:nvSpPr>
        <p:spPr>
          <a:xfrm>
            <a:off x="1455420" y="2090107"/>
            <a:ext cx="274320" cy="1645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1563180" y="2254699"/>
            <a:ext cx="626643" cy="1283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9667" y="2218566"/>
            <a:ext cx="96012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59668" y="3260982"/>
            <a:ext cx="96012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Earth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55420" y="4613851"/>
            <a:ext cx="233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First-order</a:t>
            </a:r>
            <a:r>
              <a:rPr lang="en-US" b="1" dirty="0" smtClean="0"/>
              <a:t> internal multiple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8620" y="4613851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Second-order</a:t>
            </a:r>
            <a:r>
              <a:rPr lang="en-US" b="1" dirty="0" smtClean="0"/>
              <a:t> internal multiple</a:t>
            </a:r>
            <a:endParaRPr lang="en-US" b="1" dirty="0"/>
          </a:p>
        </p:txBody>
      </p:sp>
      <p:sp>
        <p:nvSpPr>
          <p:cNvPr id="16" name="Flowchart: Merge 15"/>
          <p:cNvSpPr/>
          <p:nvPr/>
        </p:nvSpPr>
        <p:spPr>
          <a:xfrm>
            <a:off x="3718560" y="2144971"/>
            <a:ext cx="137160" cy="109728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24" idx="2"/>
          </p:cNvCxnSpPr>
          <p:nvPr/>
        </p:nvCxnSpPr>
        <p:spPr>
          <a:xfrm>
            <a:off x="4624228" y="2254699"/>
            <a:ext cx="303720" cy="13299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27947" y="2858203"/>
            <a:ext cx="274320" cy="713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02267" y="2858203"/>
            <a:ext cx="411480" cy="1426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25227" y="2199835"/>
            <a:ext cx="411480" cy="2084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93341" y="2858203"/>
            <a:ext cx="359359" cy="6737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52700" y="2858203"/>
            <a:ext cx="480060" cy="704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2"/>
          </p:cNvCxnSpPr>
          <p:nvPr/>
        </p:nvCxnSpPr>
        <p:spPr>
          <a:xfrm flipV="1">
            <a:off x="3032760" y="2254699"/>
            <a:ext cx="754380" cy="13035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4516467" y="2090107"/>
            <a:ext cx="274320" cy="1645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erge 24"/>
          <p:cNvSpPr/>
          <p:nvPr/>
        </p:nvSpPr>
        <p:spPr>
          <a:xfrm>
            <a:off x="6368127" y="2144971"/>
            <a:ext cx="137160" cy="109728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13747" y="3593381"/>
            <a:ext cx="205740" cy="6912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19487" y="3626299"/>
            <a:ext cx="205740" cy="658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822157" y="856488"/>
            <a:ext cx="7132320" cy="438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Definition of </a:t>
            </a:r>
            <a:r>
              <a:rPr lang="en-US" sz="3200" b="1" dirty="0" smtClean="0"/>
              <a:t>internal</a:t>
            </a:r>
            <a:r>
              <a:rPr lang="en-US" sz="3200" b="1" dirty="0" smtClean="0"/>
              <a:t> </a:t>
            </a:r>
            <a:r>
              <a:rPr lang="en-US" sz="3200" b="1" dirty="0" smtClean="0"/>
              <a:t>multiple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79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7924800" cy="10081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Current</a:t>
            </a:r>
            <a:r>
              <a:rPr lang="en-US" sz="3200" b="1" dirty="0" smtClean="0"/>
              <a:t> ISS internal-multiple attenuation algorithm (in 1D, normal incident case)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37657"/>
              </p:ext>
            </p:extLst>
          </p:nvPr>
        </p:nvGraphicFramePr>
        <p:xfrm>
          <a:off x="618744" y="3048000"/>
          <a:ext cx="3987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5" name="Equation" r:id="rId4" imgW="1955520" imgH="228600" progId="Equation.DSMT4">
                  <p:embed/>
                </p:oleObj>
              </mc:Choice>
              <mc:Fallback>
                <p:oleObj name="Equation" r:id="rId4" imgW="1955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44" y="3048000"/>
                        <a:ext cx="39878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24000" y="1522332"/>
            <a:ext cx="8401050" cy="830997"/>
            <a:chOff x="1229106" y="1540620"/>
            <a:chExt cx="840105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1905000" y="1540620"/>
              <a:ext cx="7725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Input of this algorithm  </a:t>
              </a:r>
            </a:p>
            <a:p>
              <a:r>
                <a:rPr lang="en-US" sz="2400" dirty="0" smtClean="0"/>
                <a:t>(consist of primaries and internal multiples)</a:t>
              </a:r>
              <a:endParaRPr lang="en-US" sz="2400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827345"/>
                </p:ext>
              </p:extLst>
            </p:nvPr>
          </p:nvGraphicFramePr>
          <p:xfrm>
            <a:off x="1229106" y="1579563"/>
            <a:ext cx="777875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6" name="Equation" r:id="rId6" imgW="380880" imgH="203040" progId="Equation.DSMT4">
                    <p:embed/>
                  </p:oleObj>
                </mc:Choice>
                <mc:Fallback>
                  <p:oleObj name="Equation" r:id="rId6" imgW="380880" imgH="2030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106" y="1579563"/>
                          <a:ext cx="777875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Down Arrow 16"/>
          <p:cNvSpPr/>
          <p:nvPr/>
        </p:nvSpPr>
        <p:spPr>
          <a:xfrm>
            <a:off x="1828800" y="2133600"/>
            <a:ext cx="228600" cy="762000"/>
          </a:xfrm>
          <a:prstGeom prst="downArrow">
            <a:avLst/>
          </a:prstGeom>
          <a:solidFill>
            <a:srgbClr val="0000CC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609600" y="4495800"/>
            <a:ext cx="8452866" cy="830997"/>
            <a:chOff x="1472184" y="4415135"/>
            <a:chExt cx="845286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2231898" y="4415135"/>
              <a:ext cx="7693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Output of this algorithm </a:t>
              </a:r>
            </a:p>
            <a:p>
              <a:r>
                <a:rPr lang="en-US" sz="2400" dirty="0" smtClean="0"/>
                <a:t>(with internal multiples attenuated)</a:t>
              </a:r>
              <a:endParaRPr lang="en-US" sz="2400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593648"/>
                </p:ext>
              </p:extLst>
            </p:nvPr>
          </p:nvGraphicFramePr>
          <p:xfrm>
            <a:off x="1472184" y="4462463"/>
            <a:ext cx="830262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7" name="Equation" r:id="rId8" imgW="406080" imgH="203040" progId="Equation.DSMT4">
                    <p:embed/>
                  </p:oleObj>
                </mc:Choice>
                <mc:Fallback>
                  <p:oleObj name="Equation" r:id="rId8" imgW="406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2184" y="4462463"/>
                          <a:ext cx="830262" cy="41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Down Arrow 22"/>
          <p:cNvSpPr/>
          <p:nvPr/>
        </p:nvSpPr>
        <p:spPr>
          <a:xfrm>
            <a:off x="838200" y="3601319"/>
            <a:ext cx="228600" cy="762000"/>
          </a:xfrm>
          <a:prstGeom prst="downArrow">
            <a:avLst/>
          </a:prstGeom>
          <a:solidFill>
            <a:srgbClr val="0000CC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2819400" y="2438400"/>
            <a:ext cx="5638800" cy="685800"/>
            <a:chOff x="2819400" y="2438400"/>
            <a:chExt cx="5638800" cy="6858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2819400" y="2667000"/>
              <a:ext cx="0" cy="4572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819400" y="2667000"/>
              <a:ext cx="76200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1400" y="243840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Attenuator of the </a:t>
              </a:r>
              <a:r>
                <a:rPr lang="en-US" b="1" dirty="0" smtClean="0"/>
                <a:t>first-order</a:t>
              </a:r>
              <a:r>
                <a:rPr lang="en-US" dirty="0" smtClean="0"/>
                <a:t> internal multiples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1400" y="3505200"/>
            <a:ext cx="5334000" cy="661785"/>
            <a:chOff x="3581400" y="3505200"/>
            <a:chExt cx="5334000" cy="66178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81400" y="3505200"/>
              <a:ext cx="0" cy="477119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581400" y="3982319"/>
              <a:ext cx="45720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38600" y="3797653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Attenuator of the </a:t>
              </a:r>
              <a:r>
                <a:rPr lang="en-US" b="1" dirty="0" smtClean="0"/>
                <a:t>second-order</a:t>
              </a:r>
              <a:r>
                <a:rPr lang="en-US" dirty="0" smtClean="0"/>
                <a:t> internal multiples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6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3671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华文新魏"/>
              </a:rPr>
              <a:t>(Araujo et al 1994, </a:t>
            </a:r>
            <a:r>
              <a:rPr lang="en-US" sz="2400" dirty="0" err="1" smtClean="0">
                <a:cs typeface="华文新魏"/>
              </a:rPr>
              <a:t>Weglein</a:t>
            </a:r>
            <a:r>
              <a:rPr lang="en-US" sz="2400" dirty="0" smtClean="0">
                <a:cs typeface="华文新魏"/>
              </a:rPr>
              <a:t> et al 1997)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40568"/>
              </p:ext>
            </p:extLst>
          </p:nvPr>
        </p:nvGraphicFramePr>
        <p:xfrm>
          <a:off x="2082348" y="5257800"/>
          <a:ext cx="61547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7" name="Equation" r:id="rId3" imgW="3505200" imgH="355600" progId="Equation.DSMT4">
                  <p:embed/>
                </p:oleObj>
              </mc:Choice>
              <mc:Fallback>
                <p:oleObj name="Equation" r:id="rId3" imgW="35052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348" y="5257800"/>
                        <a:ext cx="61547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46611"/>
              </p:ext>
            </p:extLst>
          </p:nvPr>
        </p:nvGraphicFramePr>
        <p:xfrm>
          <a:off x="1551975" y="3111700"/>
          <a:ext cx="10747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8" name="Equation" r:id="rId5" imgW="634680" imgH="482400" progId="Equation.DSMT4">
                  <p:embed/>
                </p:oleObj>
              </mc:Choice>
              <mc:Fallback>
                <p:oleObj name="Equation" r:id="rId5" imgW="634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975" y="3111700"/>
                        <a:ext cx="107473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59046"/>
              </p:ext>
            </p:extLst>
          </p:nvPr>
        </p:nvGraphicFramePr>
        <p:xfrm>
          <a:off x="457200" y="40640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9" name="Equation" r:id="rId7" imgW="1523880" imgH="507960" progId="Equation.DSMT4">
                  <p:embed/>
                </p:oleObj>
              </mc:Choice>
              <mc:Fallback>
                <p:oleObj name="Equation" r:id="rId7" imgW="1523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064000"/>
                        <a:ext cx="2209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53747"/>
              </p:ext>
            </p:extLst>
          </p:nvPr>
        </p:nvGraphicFramePr>
        <p:xfrm>
          <a:off x="457200" y="4724400"/>
          <a:ext cx="123206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0" name="Equation" r:id="rId9" imgW="774364" imgH="431613" progId="Equation.DSMT4">
                  <p:embed/>
                </p:oleObj>
              </mc:Choice>
              <mc:Fallback>
                <p:oleObj name="Equation" r:id="rId9" imgW="774364" imgH="43161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123206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99340"/>
              </p:ext>
            </p:extLst>
          </p:nvPr>
        </p:nvGraphicFramePr>
        <p:xfrm>
          <a:off x="3367087" y="2286000"/>
          <a:ext cx="595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1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67087" y="2286000"/>
                        <a:ext cx="5953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141446" y="2654643"/>
            <a:ext cx="381000" cy="3048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63534"/>
              </p:ext>
            </p:extLst>
          </p:nvPr>
        </p:nvGraphicFramePr>
        <p:xfrm>
          <a:off x="2667000" y="2971800"/>
          <a:ext cx="714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2" name="Equation" r:id="rId13" imgW="380880" imgH="203040" progId="Equation.DSMT4">
                  <p:embed/>
                </p:oleObj>
              </mc:Choice>
              <mc:Fallback>
                <p:oleObj name="Equation" r:id="rId13" imgW="38088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71800"/>
                        <a:ext cx="714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endCxn id="22" idx="0"/>
          </p:cNvCxnSpPr>
          <p:nvPr/>
        </p:nvCxnSpPr>
        <p:spPr>
          <a:xfrm>
            <a:off x="3010477" y="3385038"/>
            <a:ext cx="0" cy="38557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11758"/>
              </p:ext>
            </p:extLst>
          </p:nvPr>
        </p:nvGraphicFramePr>
        <p:xfrm>
          <a:off x="2689009" y="3770613"/>
          <a:ext cx="642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3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009" y="3770613"/>
                        <a:ext cx="6429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031682" y="4191000"/>
            <a:ext cx="0" cy="3810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36731"/>
              </p:ext>
            </p:extLst>
          </p:nvPr>
        </p:nvGraphicFramePr>
        <p:xfrm>
          <a:off x="2690868" y="4586287"/>
          <a:ext cx="690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4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68" y="4586287"/>
                        <a:ext cx="690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3522446" y="4800600"/>
            <a:ext cx="1049554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0616"/>
              </p:ext>
            </p:extLst>
          </p:nvPr>
        </p:nvGraphicFramePr>
        <p:xfrm>
          <a:off x="4658653" y="4572000"/>
          <a:ext cx="666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5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653" y="4572000"/>
                        <a:ext cx="666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V="1">
            <a:off x="5007317" y="3886201"/>
            <a:ext cx="0" cy="68579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09806"/>
              </p:ext>
            </p:extLst>
          </p:nvPr>
        </p:nvGraphicFramePr>
        <p:xfrm>
          <a:off x="4495800" y="3410683"/>
          <a:ext cx="785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6" name="Equation" r:id="rId21" imgW="419040" imgH="228600" progId="Equation.DSMT4">
                  <p:embed/>
                </p:oleObj>
              </mc:Choice>
              <mc:Fallback>
                <p:oleObj name="Equation" r:id="rId21" imgW="4190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10683"/>
                        <a:ext cx="7858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flipH="1" flipV="1">
            <a:off x="4381500" y="2699237"/>
            <a:ext cx="381000" cy="68580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89372"/>
              </p:ext>
            </p:extLst>
          </p:nvPr>
        </p:nvGraphicFramePr>
        <p:xfrm>
          <a:off x="5334000" y="3812531"/>
          <a:ext cx="10747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7" name="Equation" r:id="rId23" imgW="634680" imgH="482400" progId="Equation.DSMT4">
                  <p:embed/>
                </p:oleObj>
              </mc:Choice>
              <mc:Fallback>
                <p:oleObj name="Equation" r:id="rId23" imgW="634680" imgH="482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2531"/>
                        <a:ext cx="10747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5696" y="2536345"/>
            <a:ext cx="1812482" cy="36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FT on time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0788" y="2775121"/>
            <a:ext cx="1812482" cy="36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IFT on frequency</a:t>
            </a:r>
            <a:endParaRPr lang="en-US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81000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</a:t>
            </a:r>
            <a:r>
              <a:rPr lang="en-US" sz="3200" b="1" dirty="0"/>
              <a:t>of the first-order </a:t>
            </a:r>
            <a:r>
              <a:rPr lang="en-US" sz="3200" b="1" dirty="0" smtClean="0"/>
              <a:t>internal-multiples </a:t>
            </a:r>
            <a:endParaRPr lang="en-US" sz="3200" b="1" dirty="0"/>
          </a:p>
        </p:txBody>
      </p:sp>
      <p:sp>
        <p:nvSpPr>
          <p:cNvPr id="29" name="Rectangle 28"/>
          <p:cNvSpPr/>
          <p:nvPr/>
        </p:nvSpPr>
        <p:spPr>
          <a:xfrm>
            <a:off x="551965" y="101803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华文新魏"/>
              </a:rPr>
              <a:t>For </a:t>
            </a:r>
            <a:r>
              <a:rPr lang="en-US" sz="2400" b="1" dirty="0" smtClean="0">
                <a:cs typeface="华文新魏"/>
              </a:rPr>
              <a:t>a </a:t>
            </a:r>
            <a:r>
              <a:rPr lang="en-US" sz="2400" b="1" dirty="0">
                <a:cs typeface="华文新魏"/>
              </a:rPr>
              <a:t>1D earth and a normal incident plane wave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28517"/>
              </p:ext>
            </p:extLst>
          </p:nvPr>
        </p:nvGraphicFramePr>
        <p:xfrm>
          <a:off x="3921825" y="2267075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8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825" y="2267075"/>
                        <a:ext cx="857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0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14</a:t>
            </a:fld>
            <a:endParaRPr lang="en-US"/>
          </a:p>
        </p:txBody>
      </p:sp>
      <p:sp>
        <p:nvSpPr>
          <p:cNvPr id="12" name="Flowchart: Merge 11"/>
          <p:cNvSpPr/>
          <p:nvPr/>
        </p:nvSpPr>
        <p:spPr>
          <a:xfrm>
            <a:off x="3810000" y="3733800"/>
            <a:ext cx="152400" cy="152400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40566" y="6334780"/>
            <a:ext cx="7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11834" y="4732110"/>
            <a:ext cx="609600" cy="1524000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511634" y="3706341"/>
            <a:ext cx="304800" cy="228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8317" y="5801380"/>
            <a:ext cx="457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94117" y="4734580"/>
            <a:ext cx="457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9917" y="6258580"/>
            <a:ext cx="457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32317" y="3937410"/>
            <a:ext cx="1143000" cy="2321170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17917" y="3937411"/>
            <a:ext cx="304800" cy="762000"/>
          </a:xfrm>
          <a:prstGeom prst="straightConnector1">
            <a:avLst/>
          </a:prstGeom>
          <a:ln w="31750">
            <a:solidFill>
              <a:srgbClr val="0000CC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9209" y="3444731"/>
            <a:ext cx="37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19818" y="3510751"/>
            <a:ext cx="7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3234" y="4927700"/>
            <a:ext cx="7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2883" y="5732890"/>
            <a:ext cx="7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642250" y="3937411"/>
            <a:ext cx="870867" cy="1863969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13117" y="4734580"/>
            <a:ext cx="609600" cy="1066800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87548" y="3937411"/>
            <a:ext cx="492369" cy="838200"/>
          </a:xfrm>
          <a:prstGeom prst="straightConnector1">
            <a:avLst/>
          </a:prstGeom>
          <a:ln w="31750">
            <a:solidFill>
              <a:srgbClr val="0000CC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3249141"/>
            <a:ext cx="43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49283" y="3496869"/>
            <a:ext cx="7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356282"/>
            <a:ext cx="165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Deeper (A)</a:t>
            </a:r>
            <a:endParaRPr lang="en-US" b="1" dirty="0">
              <a:solidFill>
                <a:srgbClr val="0000CC"/>
              </a:solidFill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97879"/>
              </p:ext>
            </p:extLst>
          </p:nvPr>
        </p:nvGraphicFramePr>
        <p:xfrm>
          <a:off x="4361458" y="4721757"/>
          <a:ext cx="38036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Equation" r:id="rId3" imgW="2311200" imgH="457200" progId="Equation.DSMT4">
                  <p:embed/>
                </p:oleObj>
              </mc:Choice>
              <mc:Fallback>
                <p:oleObj name="Equation" r:id="rId3" imgW="231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1458" y="4721757"/>
                        <a:ext cx="38036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614267" y="2350364"/>
            <a:ext cx="149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  <a:t>Shallower (B</a:t>
            </a:r>
            <a:r>
              <a:rPr lang="en-US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5076" y="235933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Deeper </a:t>
            </a:r>
            <a:r>
              <a:rPr 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  <a:t>(C)</a:t>
            </a: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337412"/>
              </p:ext>
            </p:extLst>
          </p:nvPr>
        </p:nvGraphicFramePr>
        <p:xfrm>
          <a:off x="1795692" y="1674484"/>
          <a:ext cx="16716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5" imgW="952200" imgH="330120" progId="Equation.DSMT4">
                  <p:embed/>
                </p:oleObj>
              </mc:Choice>
              <mc:Fallback>
                <p:oleObj name="Equation" r:id="rId5" imgW="95220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92" y="1674484"/>
                        <a:ext cx="16716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4322"/>
              </p:ext>
            </p:extLst>
          </p:nvPr>
        </p:nvGraphicFramePr>
        <p:xfrm>
          <a:off x="5387975" y="1652259"/>
          <a:ext cx="18510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Equation" r:id="rId7" imgW="1054080" imgH="355320" progId="Equation.DSMT4">
                  <p:embed/>
                </p:oleObj>
              </mc:Choice>
              <mc:Fallback>
                <p:oleObj name="Equation" r:id="rId7" imgW="1054080" imgH="355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652259"/>
                        <a:ext cx="185102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00048"/>
              </p:ext>
            </p:extLst>
          </p:nvPr>
        </p:nvGraphicFramePr>
        <p:xfrm>
          <a:off x="3417888" y="1674813"/>
          <a:ext cx="19637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Equation" r:id="rId9" imgW="1117440" imgH="330120" progId="Equation.DSMT4">
                  <p:embed/>
                </p:oleObj>
              </mc:Choice>
              <mc:Fallback>
                <p:oleObj name="Equation" r:id="rId9" imgW="1117440" imgH="3301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1674813"/>
                        <a:ext cx="19637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79178"/>
              </p:ext>
            </p:extLst>
          </p:nvPr>
        </p:nvGraphicFramePr>
        <p:xfrm>
          <a:off x="923925" y="1800733"/>
          <a:ext cx="8255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Equation" r:id="rId11" imgW="469800" imgH="228600" progId="Equation.DSMT4">
                  <p:embed/>
                </p:oleObj>
              </mc:Choice>
              <mc:Fallback>
                <p:oleObj name="Equation" r:id="rId11" imgW="469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800733"/>
                        <a:ext cx="8255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47160" y="4118356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(SABE)</a:t>
            </a:r>
            <a:r>
              <a:rPr lang="en-US" b="1" baseline="-25000" dirty="0" smtClean="0"/>
              <a:t>time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(DBCR)</a:t>
            </a:r>
            <a:r>
              <a:rPr lang="en-US" b="1" baseline="-25000" dirty="0" smtClean="0"/>
              <a:t>time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/>
              <a:t>(DBE)</a:t>
            </a:r>
            <a:r>
              <a:rPr lang="en-US" b="1" baseline="-25000" dirty="0" smtClean="0"/>
              <a:t>time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/>
              <a:t>(SABCR)</a:t>
            </a:r>
            <a:r>
              <a:rPr lang="en-US" b="1" baseline="-25000" dirty="0" smtClean="0"/>
              <a:t>time</a:t>
            </a:r>
            <a:endParaRPr lang="en-US" b="1" baseline="-250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96060" y="3917120"/>
            <a:ext cx="492369" cy="838200"/>
          </a:xfrm>
          <a:prstGeom prst="straightConnector1">
            <a:avLst/>
          </a:prstGeom>
          <a:ln w="31750">
            <a:solidFill>
              <a:srgbClr val="0000CC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17155"/>
              </p:ext>
            </p:extLst>
          </p:nvPr>
        </p:nvGraphicFramePr>
        <p:xfrm>
          <a:off x="1072070" y="1652016"/>
          <a:ext cx="615473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Equation" r:id="rId13" imgW="3505200" imgH="355600" progId="Equation.DSMT4">
                  <p:embed/>
                </p:oleObj>
              </mc:Choice>
              <mc:Fallback>
                <p:oleObj name="Equation" r:id="rId13" imgW="3505200" imgH="3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070" y="1652016"/>
                        <a:ext cx="6154738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51965" y="101803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华文新魏"/>
              </a:rPr>
              <a:t>For </a:t>
            </a:r>
            <a:r>
              <a:rPr lang="en-US" sz="2400" b="1" dirty="0" smtClean="0">
                <a:cs typeface="华文新魏"/>
              </a:rPr>
              <a:t>a </a:t>
            </a:r>
            <a:r>
              <a:rPr lang="en-US" sz="2400" b="1" dirty="0">
                <a:cs typeface="华文新魏"/>
              </a:rPr>
              <a:t>1D earth and a normal incident plane wave</a:t>
            </a:r>
            <a:endParaRPr lang="en-US" sz="2400" b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81000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</a:t>
            </a:r>
            <a:r>
              <a:rPr lang="en-US" sz="3200" b="1" dirty="0"/>
              <a:t>of the first-order </a:t>
            </a:r>
            <a:r>
              <a:rPr lang="en-US" sz="3200" b="1" dirty="0" smtClean="0"/>
              <a:t>internal-multiples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67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11" grpId="0" animBg="1"/>
      <p:bldP spid="40" grpId="0"/>
      <p:bldP spid="41" grpId="0"/>
      <p:bldP spid="37" grpId="0"/>
      <p:bldP spid="35" grpId="0"/>
      <p:bldP spid="39" grpId="0"/>
      <p:bldP spid="42" grpId="0"/>
      <p:bldP spid="6" grpId="0"/>
      <p:bldP spid="20" grpId="0"/>
      <p:bldP spid="22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15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728078" y="2450068"/>
            <a:ext cx="4719185" cy="1185982"/>
            <a:chOff x="1994778" y="2450068"/>
            <a:chExt cx="4719185" cy="1185982"/>
          </a:xfrm>
        </p:grpSpPr>
        <p:grpSp>
          <p:nvGrpSpPr>
            <p:cNvPr id="53" name="Group 52"/>
            <p:cNvGrpSpPr/>
            <p:nvPr/>
          </p:nvGrpSpPr>
          <p:grpSpPr>
            <a:xfrm>
              <a:off x="1994778" y="2450926"/>
              <a:ext cx="2008909" cy="1185124"/>
              <a:chOff x="1994778" y="2450926"/>
              <a:chExt cx="2008909" cy="11851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994778" y="2712720"/>
                <a:ext cx="20089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Primary</a:t>
                </a:r>
              </a:p>
              <a:p>
                <a:pPr algn="ctr"/>
                <a:r>
                  <a:rPr lang="en-US" b="1" dirty="0" smtClean="0"/>
                  <a:t>+ </a:t>
                </a:r>
              </a:p>
              <a:p>
                <a:pPr algn="ctr"/>
                <a:r>
                  <a:rPr lang="en-US" b="1" dirty="0"/>
                  <a:t>I</a:t>
                </a:r>
                <a:r>
                  <a:rPr lang="en-US" b="1" dirty="0" smtClean="0"/>
                  <a:t>nternal multiples</a:t>
                </a:r>
                <a:endParaRPr lang="en-US" b="1" dirty="0"/>
              </a:p>
            </p:txBody>
          </p:sp>
          <p:sp>
            <p:nvSpPr>
              <p:cNvPr id="52" name="Up Arrow 51"/>
              <p:cNvSpPr/>
              <p:nvPr/>
            </p:nvSpPr>
            <p:spPr>
              <a:xfrm>
                <a:off x="2926998" y="2450926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</p:grpSp>
        <p:sp>
          <p:nvSpPr>
            <p:cNvPr id="55" name="Up Arrow 54"/>
            <p:cNvSpPr/>
            <p:nvPr/>
          </p:nvSpPr>
          <p:spPr>
            <a:xfrm>
              <a:off x="4762500" y="2450068"/>
              <a:ext cx="142768" cy="228600"/>
            </a:xfrm>
            <a:prstGeom prst="upArrow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marL="342900" indent="-342900" algn="ctr">
                <a:buFont typeface="Arial"/>
                <a:buChar char="•"/>
              </a:pPr>
              <a:endParaRPr lang="en-US" sz="2400" dirty="0" smtClean="0"/>
            </a:p>
          </p:txBody>
        </p:sp>
        <p:sp>
          <p:nvSpPr>
            <p:cNvPr id="57" name="Up Arrow 56"/>
            <p:cNvSpPr/>
            <p:nvPr/>
          </p:nvSpPr>
          <p:spPr>
            <a:xfrm>
              <a:off x="6571195" y="2450275"/>
              <a:ext cx="142768" cy="228600"/>
            </a:xfrm>
            <a:prstGeom prst="upArrow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marL="342900" indent="-342900" algn="ctr">
                <a:buFont typeface="Arial"/>
                <a:buChar char="•"/>
              </a:pPr>
              <a:endParaRPr lang="en-US" sz="2400" dirty="0" smtClean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551965" y="101803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华文新魏"/>
              </a:rPr>
              <a:t>For </a:t>
            </a:r>
            <a:r>
              <a:rPr lang="en-US" sz="2400" b="1" dirty="0" smtClean="0">
                <a:cs typeface="华文新魏"/>
              </a:rPr>
              <a:t>a </a:t>
            </a:r>
            <a:r>
              <a:rPr lang="en-US" sz="2400" b="1" dirty="0">
                <a:cs typeface="华文新魏"/>
              </a:rPr>
              <a:t>1D earth and a normal incident plane wave</a:t>
            </a:r>
            <a:endParaRPr lang="en-US" sz="24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39612"/>
              </p:ext>
            </p:extLst>
          </p:nvPr>
        </p:nvGraphicFramePr>
        <p:xfrm>
          <a:off x="673608" y="1814513"/>
          <a:ext cx="615473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5" name="Equation" r:id="rId4" imgW="3505200" imgH="355600" progId="Equation.DSMT4">
                  <p:embed/>
                </p:oleObj>
              </mc:Choice>
              <mc:Fallback>
                <p:oleObj name="Equation" r:id="rId4" imgW="3505200" imgH="355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08" y="1814513"/>
                        <a:ext cx="6154738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86" name="Picture 10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91" y="1424833"/>
            <a:ext cx="2027096" cy="19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3581400" y="2709886"/>
            <a:ext cx="200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Primary</a:t>
            </a:r>
          </a:p>
          <a:p>
            <a:pPr algn="ctr"/>
            <a:r>
              <a:rPr lang="en-US" b="1" dirty="0" smtClean="0"/>
              <a:t>+ </a:t>
            </a:r>
          </a:p>
          <a:p>
            <a:pPr algn="ctr"/>
            <a:r>
              <a:rPr lang="en-US" b="1" dirty="0"/>
              <a:t>I</a:t>
            </a:r>
            <a:r>
              <a:rPr lang="en-US" b="1" dirty="0" smtClean="0"/>
              <a:t>nternal multiples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370576" y="2703576"/>
            <a:ext cx="200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Primary</a:t>
            </a:r>
          </a:p>
          <a:p>
            <a:pPr algn="ctr"/>
            <a:r>
              <a:rPr lang="en-US" b="1" dirty="0" smtClean="0"/>
              <a:t>+ </a:t>
            </a:r>
          </a:p>
          <a:p>
            <a:pPr algn="ctr"/>
            <a:r>
              <a:rPr lang="en-US" b="1" dirty="0"/>
              <a:t>I</a:t>
            </a:r>
            <a:r>
              <a:rPr lang="en-US" b="1" dirty="0" smtClean="0"/>
              <a:t>nternal multiples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2691384"/>
            <a:ext cx="4648200" cy="3810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Activity that involves primaries only 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Activity that involves primaries and internal multiples;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Activity that involves internal multiples only.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</a:t>
            </a:r>
            <a:r>
              <a:rPr lang="en-US" sz="3200" b="1" dirty="0"/>
              <a:t>of the first-order </a:t>
            </a:r>
            <a:r>
              <a:rPr lang="en-US" sz="3200" b="1" dirty="0" smtClean="0"/>
              <a:t>internal-multiples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84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37132"/>
              </p:ext>
            </p:extLst>
          </p:nvPr>
        </p:nvGraphicFramePr>
        <p:xfrm>
          <a:off x="362712" y="1676400"/>
          <a:ext cx="8400288" cy="372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77"/>
                <a:gridCol w="5632011"/>
              </a:tblGrid>
              <a:tr h="484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Subevent</a:t>
                      </a:r>
                      <a:r>
                        <a:rPr lang="en-US" sz="2000" baseline="0" dirty="0" smtClean="0"/>
                        <a:t>s activity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Prediction results of attenuator</a:t>
                      </a:r>
                      <a:r>
                        <a:rPr lang="en-US" sz="2000" baseline="0" dirty="0" smtClean="0"/>
                        <a:t> of the first-order internal multiples</a:t>
                      </a:r>
                      <a:endParaRPr lang="en-US" sz="2000" dirty="0"/>
                    </a:p>
                  </a:txBody>
                  <a:tcPr anchor="ctr"/>
                </a:tc>
              </a:tr>
              <a:tr h="836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Primaries only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First-order internal multiples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1950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Primaries </a:t>
                      </a:r>
                    </a:p>
                    <a:p>
                      <a:pPr algn="ctr"/>
                      <a:r>
                        <a:rPr lang="en-US" sz="2000" b="1" dirty="0" smtClean="0"/>
                        <a:t>+ </a:t>
                      </a:r>
                    </a:p>
                    <a:p>
                      <a:pPr algn="ctr"/>
                      <a:r>
                        <a:rPr lang="en-US" sz="2000" b="1" dirty="0" smtClean="0"/>
                        <a:t>internal multiples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hlinkClick r:id="rId2" action="ppaction://hlinksldjump"/>
                        </a:rPr>
                        <a:t>Higher-order internal multiples </a:t>
                      </a:r>
                      <a:r>
                        <a:rPr lang="en-US" sz="2000" b="1" dirty="0" smtClean="0"/>
                        <a:t>+  </a:t>
                      </a:r>
                      <a:r>
                        <a:rPr lang="en-US" sz="2000" b="1" dirty="0" smtClean="0">
                          <a:hlinkClick r:id="rId3" action="ppaction://hlinksldjump"/>
                        </a:rPr>
                        <a:t>Spurious</a:t>
                      </a:r>
                      <a:r>
                        <a:rPr lang="en-US" sz="2000" b="1" baseline="0" dirty="0" smtClean="0">
                          <a:hlinkClick r:id="rId3" action="ppaction://hlinksldjump"/>
                        </a:rPr>
                        <a:t> events</a:t>
                      </a:r>
                      <a:r>
                        <a:rPr lang="en-US" sz="2000" b="1" baseline="30000" dirty="0" smtClean="0">
                          <a:hlinkClick r:id="rId3" action="ppaction://hlinksldjump"/>
                        </a:rPr>
                        <a:t>1</a:t>
                      </a:r>
                      <a:endParaRPr lang="en-US" sz="2000" b="1" baseline="30000" dirty="0"/>
                    </a:p>
                  </a:txBody>
                  <a:tcPr anchor="ctr"/>
                </a:tc>
              </a:tr>
              <a:tr h="9889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Internal</a:t>
                      </a:r>
                      <a:r>
                        <a:rPr lang="en-US" b="1" dirty="0" smtClean="0"/>
                        <a:t> multiples only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Higher-order</a:t>
                      </a:r>
                      <a:r>
                        <a:rPr lang="en-US" sz="2000" b="1" baseline="0" dirty="0" smtClean="0"/>
                        <a:t> internal multiples + Spurious events</a:t>
                      </a:r>
                      <a:r>
                        <a:rPr lang="en-US" sz="2000" b="1" baseline="30000" dirty="0" smtClean="0"/>
                        <a:t>1</a:t>
                      </a:r>
                      <a:endParaRPr lang="en-US" sz="2000" b="1" baseline="30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4072" y="3974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(2nd-order, 3rd-order …)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072" y="5040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(2nd-order, 3rd-order …)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</a:t>
            </a:r>
            <a:r>
              <a:rPr lang="en-US" sz="3200" b="1" dirty="0"/>
              <a:t>of the first-order </a:t>
            </a:r>
            <a:r>
              <a:rPr lang="en-US" sz="3200" b="1" dirty="0" smtClean="0"/>
              <a:t>internal-multiples</a:t>
            </a:r>
          </a:p>
          <a:p>
            <a:r>
              <a:rPr lang="en-US" sz="3200" b="1" dirty="0" smtClean="0"/>
              <a:t>(prediction results)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14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23363" y="3283330"/>
            <a:ext cx="7297273" cy="1653181"/>
            <a:chOff x="915600" y="1461617"/>
            <a:chExt cx="7297273" cy="165318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6600" y="1476263"/>
              <a:ext cx="6513126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915600" y="1461617"/>
              <a:ext cx="7297273" cy="1653181"/>
              <a:chOff x="915600" y="1461617"/>
              <a:chExt cx="7297273" cy="165318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296600" y="2086933"/>
                <a:ext cx="651312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96600" y="2543063"/>
                <a:ext cx="651312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1615429" y="1461617"/>
                <a:ext cx="5766770" cy="1083051"/>
                <a:chOff x="1615429" y="1461617"/>
                <a:chExt cx="5766770" cy="1083051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99034" y="1474658"/>
                  <a:ext cx="202675" cy="6106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101709" y="1474658"/>
                  <a:ext cx="214028" cy="6106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615429" y="1476263"/>
                  <a:ext cx="334019" cy="1066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1949448" y="1476263"/>
                  <a:ext cx="391837" cy="106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844849" y="1477868"/>
                  <a:ext cx="334019" cy="1066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178868" y="2086933"/>
                  <a:ext cx="214028" cy="4561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392896" y="2086933"/>
                  <a:ext cx="202675" cy="457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595571" y="1474658"/>
                  <a:ext cx="391837" cy="106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821320" y="1468423"/>
                  <a:ext cx="334019" cy="1066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6155339" y="2077488"/>
                  <a:ext cx="214028" cy="4561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369367" y="2077488"/>
                  <a:ext cx="202675" cy="457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573659" y="2073892"/>
                  <a:ext cx="214028" cy="4561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787687" y="2073892"/>
                  <a:ext cx="202675" cy="457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6990362" y="1461617"/>
                  <a:ext cx="391837" cy="106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915600" y="1572077"/>
                <a:ext cx="7297273" cy="1542721"/>
                <a:chOff x="915600" y="1572077"/>
                <a:chExt cx="7297273" cy="1542721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915600" y="1801698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24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15600" y="2314463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2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09726" y="1572077"/>
                  <a:ext cx="3918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17268" y="2095880"/>
                  <a:ext cx="3918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21036" y="2530022"/>
                  <a:ext cx="3918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3386584" y="1752550"/>
                  <a:ext cx="350852" cy="329292"/>
                </a:xfrm>
                <a:prstGeom prst="mathPlus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Minus 16"/>
                <p:cNvSpPr/>
                <p:nvPr/>
              </p:nvSpPr>
              <p:spPr>
                <a:xfrm>
                  <a:off x="2485885" y="1750862"/>
                  <a:ext cx="288032" cy="336071"/>
                </a:xfrm>
                <a:prstGeom prst="mathMinus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>
                  <a:off x="5148064" y="1851824"/>
                  <a:ext cx="475974" cy="232343"/>
                </a:xfrm>
                <a:prstGeom prst="rightArrow">
                  <a:avLst/>
                </a:prstGeom>
                <a:noFill/>
                <a:ln w="254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782437" y="2698938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72906" y="2714688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178048" y="2704250"/>
                  <a:ext cx="809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135346" y="2714688"/>
                  <a:ext cx="809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21212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187296" y="1715869"/>
            <a:ext cx="6629400" cy="1408331"/>
            <a:chOff x="1187926" y="1143000"/>
            <a:chExt cx="6629400" cy="1408331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6108429"/>
                </p:ext>
              </p:extLst>
            </p:nvPr>
          </p:nvGraphicFramePr>
          <p:xfrm>
            <a:off x="1187926" y="1143000"/>
            <a:ext cx="61547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7" name="Equation" r:id="rId3" imgW="3504960" imgH="355320" progId="Equation.DSMT4">
                    <p:embed/>
                  </p:oleObj>
                </mc:Choice>
                <mc:Fallback>
                  <p:oleObj name="Equation" r:id="rId3" imgW="35049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926" y="1143000"/>
                          <a:ext cx="6154738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Group 37"/>
            <p:cNvGrpSpPr/>
            <p:nvPr/>
          </p:nvGrpSpPr>
          <p:grpSpPr>
            <a:xfrm>
              <a:off x="2559526" y="1676400"/>
              <a:ext cx="5257800" cy="874931"/>
              <a:chOff x="2209800" y="2438400"/>
              <a:chExt cx="5257800" cy="87493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209800" y="2438400"/>
                <a:ext cx="1613603" cy="597932"/>
                <a:chOff x="2209800" y="2438400"/>
                <a:chExt cx="1613603" cy="597932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209800" y="2667000"/>
                  <a:ext cx="1613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primary</a:t>
                  </a:r>
                  <a:endParaRPr lang="en-US" b="1" dirty="0"/>
                </a:p>
              </p:txBody>
            </p:sp>
            <p:sp>
              <p:nvSpPr>
                <p:cNvPr id="45" name="Up Arrow 44"/>
                <p:cNvSpPr/>
                <p:nvPr/>
              </p:nvSpPr>
              <p:spPr>
                <a:xfrm>
                  <a:off x="2926998" y="2438400"/>
                  <a:ext cx="142768" cy="228600"/>
                </a:xfrm>
                <a:prstGeom prst="upArrow">
                  <a:avLst/>
                </a:prstGeom>
                <a:solidFill>
                  <a:schemeClr val="accent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buFont typeface="Arial"/>
                    <a:buChar char="•"/>
                  </a:pPr>
                  <a:endParaRPr lang="en-US" sz="2400" dirty="0" smtClean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108938" y="2678668"/>
                <a:ext cx="1613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primary</a:t>
                </a:r>
                <a:endParaRPr lang="en-US" b="1" dirty="0"/>
              </a:p>
            </p:txBody>
          </p:sp>
          <p:sp>
            <p:nvSpPr>
              <p:cNvPr id="41" name="Up Arrow 40"/>
              <p:cNvSpPr/>
              <p:nvPr/>
            </p:nvSpPr>
            <p:spPr>
              <a:xfrm>
                <a:off x="4826136" y="2450068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853997" y="2667000"/>
                <a:ext cx="1613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</a:t>
                </a:r>
                <a:r>
                  <a:rPr lang="en-US" b="1" dirty="0" smtClean="0"/>
                  <a:t>nternal multiple</a:t>
                </a:r>
                <a:endParaRPr lang="en-US" b="1" dirty="0"/>
              </a:p>
            </p:txBody>
          </p:sp>
          <p:sp>
            <p:nvSpPr>
              <p:cNvPr id="43" name="Up Arrow 42"/>
              <p:cNvSpPr/>
              <p:nvPr/>
            </p:nvSpPr>
            <p:spPr>
              <a:xfrm>
                <a:off x="6571195" y="2438400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</p:grp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18828"/>
              </p:ext>
            </p:extLst>
          </p:nvPr>
        </p:nvGraphicFramePr>
        <p:xfrm>
          <a:off x="1743075" y="4876800"/>
          <a:ext cx="441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876800"/>
                        <a:ext cx="4413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26088"/>
              </p:ext>
            </p:extLst>
          </p:nvPr>
        </p:nvGraphicFramePr>
        <p:xfrm>
          <a:off x="2905125" y="4876800"/>
          <a:ext cx="4206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9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4876800"/>
                        <a:ext cx="4206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29265"/>
              </p:ext>
            </p:extLst>
          </p:nvPr>
        </p:nvGraphicFramePr>
        <p:xfrm>
          <a:off x="3898900" y="4876800"/>
          <a:ext cx="9255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" name="Equation" r:id="rId9" imgW="558720" imgH="253800" progId="Equation.DSMT4">
                  <p:embed/>
                </p:oleObj>
              </mc:Choice>
              <mc:Fallback>
                <p:oleObj name="Equation" r:id="rId9" imgW="55872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876800"/>
                        <a:ext cx="9255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46113"/>
              </p:ext>
            </p:extLst>
          </p:nvPr>
        </p:nvGraphicFramePr>
        <p:xfrm>
          <a:off x="5627688" y="4865688"/>
          <a:ext cx="18732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1" name="Equation" r:id="rId11" imgW="1130040" imgH="533160" progId="Equation.DSMT4">
                  <p:embed/>
                </p:oleObj>
              </mc:Choice>
              <mc:Fallback>
                <p:oleObj name="Equation" r:id="rId11" imgW="1130040" imgH="53316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4865688"/>
                        <a:ext cx="18732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51102" y="6324600"/>
            <a:ext cx="43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(Figure adapted from Zhang and Shaw, 2010)</a:t>
            </a:r>
            <a:endParaRPr lang="en-US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81000" y="381001"/>
            <a:ext cx="8534400" cy="914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of the first-order internal multiples</a:t>
            </a:r>
          </a:p>
          <a:p>
            <a:r>
              <a:rPr lang="en-US" sz="2800" b="1" dirty="0" smtClean="0"/>
              <a:t>(prediction of </a:t>
            </a:r>
            <a:r>
              <a:rPr lang="en-US" sz="2800" b="1" dirty="0" smtClean="0">
                <a:hlinkClick r:id="rId13" action="ppaction://hlinksldjump"/>
              </a:rPr>
              <a:t>a second-order internal multiple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81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43964" y="1475601"/>
            <a:ext cx="6629400" cy="1419999"/>
            <a:chOff x="1187926" y="1143000"/>
            <a:chExt cx="6629400" cy="1419999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793262"/>
                </p:ext>
              </p:extLst>
            </p:nvPr>
          </p:nvGraphicFramePr>
          <p:xfrm>
            <a:off x="1187926" y="1143000"/>
            <a:ext cx="61547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2" name="Equation" r:id="rId3" imgW="3504960" imgH="355320" progId="Equation.DSMT4">
                    <p:embed/>
                  </p:oleObj>
                </mc:Choice>
                <mc:Fallback>
                  <p:oleObj name="Equation" r:id="rId3" imgW="35049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926" y="1143000"/>
                          <a:ext cx="6154738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2559526" y="1676400"/>
              <a:ext cx="5257800" cy="886599"/>
              <a:chOff x="2209800" y="2438400"/>
              <a:chExt cx="5257800" cy="88659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09800" y="2438400"/>
                <a:ext cx="1613603" cy="597932"/>
                <a:chOff x="2209800" y="2438400"/>
                <a:chExt cx="1613603" cy="59793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209800" y="2667000"/>
                  <a:ext cx="1613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primary</a:t>
                  </a:r>
                  <a:endParaRPr lang="en-US" b="1" dirty="0"/>
                </a:p>
              </p:txBody>
            </p:sp>
            <p:sp>
              <p:nvSpPr>
                <p:cNvPr id="12" name="Up Arrow 11"/>
                <p:cNvSpPr/>
                <p:nvPr/>
              </p:nvSpPr>
              <p:spPr>
                <a:xfrm>
                  <a:off x="2926998" y="2438400"/>
                  <a:ext cx="142768" cy="228600"/>
                </a:xfrm>
                <a:prstGeom prst="upArrow">
                  <a:avLst/>
                </a:prstGeom>
                <a:solidFill>
                  <a:schemeClr val="accent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buFont typeface="Arial"/>
                    <a:buChar char="•"/>
                  </a:pPr>
                  <a:endParaRPr lang="en-US" sz="2400" dirty="0" smtClean="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4108938" y="2678668"/>
                <a:ext cx="1613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Internal multiple</a:t>
                </a:r>
                <a:endParaRPr lang="en-US" b="1" dirty="0"/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4826136" y="2450068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53997" y="2667000"/>
                <a:ext cx="1613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primary</a:t>
                </a:r>
                <a:endParaRPr lang="en-US" b="1" dirty="0"/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6571195" y="2438400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473769" y="5525726"/>
            <a:ext cx="7365242" cy="792524"/>
            <a:chOff x="1473769" y="5150560"/>
            <a:chExt cx="7365242" cy="792524"/>
          </a:xfrm>
        </p:grpSpPr>
        <p:grpSp>
          <p:nvGrpSpPr>
            <p:cNvPr id="53" name="Group 52"/>
            <p:cNvGrpSpPr/>
            <p:nvPr/>
          </p:nvGrpSpPr>
          <p:grpSpPr>
            <a:xfrm>
              <a:off x="2664769" y="5492234"/>
              <a:ext cx="6174242" cy="450850"/>
              <a:chOff x="878034" y="5451244"/>
              <a:chExt cx="6174242" cy="45085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78034" y="5491786"/>
                <a:ext cx="6174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Condition: 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5093245"/>
                  </p:ext>
                </p:extLst>
              </p:nvPr>
            </p:nvGraphicFramePr>
            <p:xfrm>
              <a:off x="2280440" y="5451244"/>
              <a:ext cx="1555750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23" name="Equation" r:id="rId5" imgW="787320" imgH="228600" progId="Equation.DSMT4">
                      <p:embed/>
                    </p:oleObj>
                  </mc:Choice>
                  <mc:Fallback>
                    <p:oleObj name="Equation" r:id="rId5" imgW="7873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80440" y="5451244"/>
                            <a:ext cx="1555750" cy="450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TextBox 53"/>
            <p:cNvSpPr txBox="1"/>
            <p:nvPr/>
          </p:nvSpPr>
          <p:spPr>
            <a:xfrm>
              <a:off x="1473769" y="5150560"/>
              <a:ext cx="99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Deeper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42942" y="5150560"/>
              <a:ext cx="1122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Shallower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15432" y="5152292"/>
              <a:ext cx="104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Deeper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1193" y="2895600"/>
            <a:ext cx="7620807" cy="2737648"/>
            <a:chOff x="761193" y="2804315"/>
            <a:chExt cx="7620807" cy="2737648"/>
          </a:xfrm>
        </p:grpSpPr>
        <p:sp>
          <p:nvSpPr>
            <p:cNvPr id="66" name="TextBox 65"/>
            <p:cNvSpPr txBox="1"/>
            <p:nvPr/>
          </p:nvSpPr>
          <p:spPr>
            <a:xfrm>
              <a:off x="6028305" y="4758044"/>
              <a:ext cx="2353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purious event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1193" y="2804315"/>
              <a:ext cx="7314553" cy="2357968"/>
              <a:chOff x="761193" y="2804315"/>
              <a:chExt cx="7314553" cy="235796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61193" y="2804315"/>
                <a:ext cx="7314553" cy="2357968"/>
                <a:chOff x="800047" y="1987863"/>
                <a:chExt cx="7314553" cy="2357968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800047" y="1987863"/>
                  <a:ext cx="7314553" cy="2253493"/>
                  <a:chOff x="800047" y="1975337"/>
                  <a:chExt cx="7314553" cy="2253493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181047" y="1987230"/>
                    <a:ext cx="6513126" cy="1811357"/>
                    <a:chOff x="1181047" y="1987230"/>
                    <a:chExt cx="6513126" cy="1811357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1181047" y="1987230"/>
                      <a:ext cx="6513126" cy="0"/>
                    </a:xfrm>
                    <a:prstGeom prst="line">
                      <a:avLst/>
                    </a:prstGeom>
                    <a:ln w="25400"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1181047" y="2597900"/>
                      <a:ext cx="6513126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1181047" y="2904822"/>
                      <a:ext cx="6513126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>
                      <a:off x="1181047" y="3798587"/>
                      <a:ext cx="6513126" cy="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800047" y="1975337"/>
                    <a:ext cx="7314553" cy="2253493"/>
                    <a:chOff x="800047" y="1975337"/>
                    <a:chExt cx="7314553" cy="2253493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800047" y="1975337"/>
                      <a:ext cx="7314553" cy="2253493"/>
                      <a:chOff x="800047" y="1975337"/>
                      <a:chExt cx="7314553" cy="2253493"/>
                    </a:xfrm>
                  </p:grpSpPr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800047" y="2312665"/>
                        <a:ext cx="762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r>
                          <a:rPr lang="en-US" sz="2400" b="1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</a:t>
                        </a:r>
                        <a:endParaRPr lang="en-US" sz="2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800047" y="2825430"/>
                        <a:ext cx="762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r>
                          <a:rPr lang="en-US" sz="2400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7694173" y="2145674"/>
                        <a:ext cx="39183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</a:t>
                        </a:r>
                        <a:endPara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7701715" y="2631899"/>
                        <a:ext cx="39183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7705483" y="3040989"/>
                        <a:ext cx="39183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</a:t>
                        </a:r>
                        <a:endPara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803815" y="3484056"/>
                        <a:ext cx="762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r>
                          <a:rPr lang="en-US" sz="2400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7722763" y="3767165"/>
                        <a:ext cx="39183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</a:t>
                        </a:r>
                      </a:p>
                    </p:txBody>
                  </p:sp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>
                        <a:off x="1442314" y="1975337"/>
                        <a:ext cx="6386656" cy="1823251"/>
                        <a:chOff x="1442314" y="1975337"/>
                        <a:chExt cx="6386656" cy="1823251"/>
                      </a:xfrm>
                    </p:grpSpPr>
                    <p:cxnSp>
                      <p:nvCxnSpPr>
                        <p:cNvPr id="33" name="Straight Connector 32"/>
                        <p:cNvCxnSpPr/>
                        <p:nvPr/>
                      </p:nvCxnSpPr>
                      <p:spPr>
                        <a:xfrm>
                          <a:off x="1442314" y="1987230"/>
                          <a:ext cx="478875" cy="1779935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 flipH="1">
                          <a:off x="1921189" y="1987230"/>
                          <a:ext cx="617593" cy="181135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>
                          <a:off x="4455239" y="1975337"/>
                          <a:ext cx="478875" cy="179182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 flipH="1">
                          <a:off x="4934115" y="1975337"/>
                          <a:ext cx="567488" cy="179182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2981796" y="1987230"/>
                          <a:ext cx="383191" cy="90567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 flipH="1">
                          <a:off x="3364987" y="2596295"/>
                          <a:ext cx="164857" cy="30852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>
                          <a:off x="6120946" y="1975337"/>
                          <a:ext cx="1708024" cy="1823251"/>
                          <a:chOff x="5972314" y="1975337"/>
                          <a:chExt cx="1708024" cy="1823251"/>
                        </a:xfrm>
                      </p:grpSpPr>
                      <p:cxnSp>
                        <p:nvCxnSpPr>
                          <p:cNvPr id="42" name="Straight Connector 41"/>
                          <p:cNvCxnSpPr/>
                          <p:nvPr/>
                        </p:nvCxnSpPr>
                        <p:spPr>
                          <a:xfrm>
                            <a:off x="5972314" y="1975337"/>
                            <a:ext cx="188992" cy="620958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Straight Connector 42"/>
                          <p:cNvCxnSpPr/>
                          <p:nvPr/>
                        </p:nvCxnSpPr>
                        <p:spPr>
                          <a:xfrm>
                            <a:off x="6269399" y="2904822"/>
                            <a:ext cx="243209" cy="893765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Straight Connector 43"/>
                          <p:cNvCxnSpPr/>
                          <p:nvPr/>
                        </p:nvCxnSpPr>
                        <p:spPr>
                          <a:xfrm flipH="1">
                            <a:off x="7467924" y="1987230"/>
                            <a:ext cx="212414" cy="609065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Straight Connector 44"/>
                          <p:cNvCxnSpPr/>
                          <p:nvPr/>
                        </p:nvCxnSpPr>
                        <p:spPr>
                          <a:xfrm flipV="1">
                            <a:off x="6519622" y="2892908"/>
                            <a:ext cx="274840" cy="90568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Straight Connector 45"/>
                          <p:cNvCxnSpPr/>
                          <p:nvPr/>
                        </p:nvCxnSpPr>
                        <p:spPr>
                          <a:xfrm>
                            <a:off x="6767181" y="2904822"/>
                            <a:ext cx="285887" cy="893765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Straight Connector 46"/>
                          <p:cNvCxnSpPr/>
                          <p:nvPr/>
                        </p:nvCxnSpPr>
                        <p:spPr>
                          <a:xfrm flipV="1">
                            <a:off x="7053068" y="2904822"/>
                            <a:ext cx="295370" cy="893765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22" name="Plus 21"/>
                    <p:cNvSpPr/>
                    <p:nvPr/>
                  </p:nvSpPr>
                  <p:spPr>
                    <a:xfrm>
                      <a:off x="4104387" y="2312665"/>
                      <a:ext cx="350852" cy="329292"/>
                    </a:xfrm>
                    <a:prstGeom prst="mathPlus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Minus 22"/>
                    <p:cNvSpPr/>
                    <p:nvPr/>
                  </p:nvSpPr>
                  <p:spPr>
                    <a:xfrm>
                      <a:off x="2629901" y="2261829"/>
                      <a:ext cx="288032" cy="336071"/>
                    </a:xfrm>
                    <a:prstGeom prst="mathMinus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ight Arrow 23"/>
                    <p:cNvSpPr/>
                    <p:nvPr/>
                  </p:nvSpPr>
                  <p:spPr>
                    <a:xfrm>
                      <a:off x="5552757" y="2304510"/>
                      <a:ext cx="475974" cy="232343"/>
                    </a:xfrm>
                    <a:prstGeom prst="rightArrow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766007" y="3945721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814007" y="3945721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268094" y="3945721"/>
                  <a:ext cx="8093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3474765" y="3417128"/>
                <a:ext cx="191595" cy="3166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666361" y="2816208"/>
                <a:ext cx="399172" cy="9175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4930513"/>
                </p:ext>
              </p:extLst>
            </p:nvPr>
          </p:nvGraphicFramePr>
          <p:xfrm>
            <a:off x="4760913" y="5106010"/>
            <a:ext cx="420687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4" name="Equation" r:id="rId7" imgW="253800" imgH="253800" progId="Equation.DSMT4">
                    <p:embed/>
                  </p:oleObj>
                </mc:Choice>
                <mc:Fallback>
                  <p:oleObj name="Equation" r:id="rId7" imgW="253800" imgH="25380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5106010"/>
                          <a:ext cx="420687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909173"/>
                </p:ext>
              </p:extLst>
            </p:nvPr>
          </p:nvGraphicFramePr>
          <p:xfrm>
            <a:off x="2944813" y="5105400"/>
            <a:ext cx="925513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5" name="Equation" r:id="rId9" imgW="558720" imgH="253800" progId="Equation.DSMT4">
                    <p:embed/>
                  </p:oleObj>
                </mc:Choice>
                <mc:Fallback>
                  <p:oleObj name="Equation" r:id="rId9" imgW="558720" imgH="25380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813" y="5105400"/>
                          <a:ext cx="925513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072841"/>
                </p:ext>
              </p:extLst>
            </p:nvPr>
          </p:nvGraphicFramePr>
          <p:xfrm>
            <a:off x="5980113" y="5078413"/>
            <a:ext cx="163988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6" name="Equation" r:id="rId11" imgW="990360" imgH="279360" progId="Equation.DSMT4">
                    <p:embed/>
                  </p:oleObj>
                </mc:Choice>
                <mc:Fallback>
                  <p:oleObj name="Equation" r:id="rId11" imgW="9903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0113" y="5078413"/>
                          <a:ext cx="1639887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59376"/>
              </p:ext>
            </p:extLst>
          </p:nvPr>
        </p:nvGraphicFramePr>
        <p:xfrm>
          <a:off x="1752600" y="5108074"/>
          <a:ext cx="420839" cy="42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7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2600" y="5108074"/>
                        <a:ext cx="420839" cy="420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76043" y="6324600"/>
            <a:ext cx="43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(Figure adapted from Ma et al, 2011)</a:t>
            </a:r>
            <a:endParaRPr lang="en-US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381000" y="381001"/>
            <a:ext cx="8534400" cy="914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of the first-order internal multiples</a:t>
            </a:r>
          </a:p>
          <a:p>
            <a:r>
              <a:rPr lang="en-US" sz="2800" b="1" dirty="0" smtClean="0"/>
              <a:t>(prediction of a </a:t>
            </a:r>
            <a:r>
              <a:rPr lang="en-US" sz="2800" b="1" dirty="0" smtClean="0">
                <a:hlinkClick r:id="rId15" action="ppaction://hlinksldjump"/>
              </a:rPr>
              <a:t>spurious event 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1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43964" y="1334869"/>
            <a:ext cx="6629400" cy="1408331"/>
            <a:chOff x="1187926" y="1143000"/>
            <a:chExt cx="6629400" cy="1408331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785927"/>
                </p:ext>
              </p:extLst>
            </p:nvPr>
          </p:nvGraphicFramePr>
          <p:xfrm>
            <a:off x="1187926" y="1143000"/>
            <a:ext cx="61547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39" name="Equation" r:id="rId3" imgW="3504960" imgH="355320" progId="Equation.DSMT4">
                    <p:embed/>
                  </p:oleObj>
                </mc:Choice>
                <mc:Fallback>
                  <p:oleObj name="Equation" r:id="rId3" imgW="35049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926" y="1143000"/>
                          <a:ext cx="6154738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2559526" y="1676400"/>
              <a:ext cx="5257800" cy="874931"/>
              <a:chOff x="2209800" y="2438400"/>
              <a:chExt cx="5257800" cy="8749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2438400"/>
                <a:ext cx="1613603" cy="597932"/>
                <a:chOff x="2209800" y="2438400"/>
                <a:chExt cx="1613603" cy="597932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209800" y="2667000"/>
                  <a:ext cx="1613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primary</a:t>
                  </a:r>
                  <a:endParaRPr lang="en-US" b="1" dirty="0"/>
                </a:p>
              </p:txBody>
            </p:sp>
            <p:sp>
              <p:nvSpPr>
                <p:cNvPr id="13" name="Up Arrow 12"/>
                <p:cNvSpPr/>
                <p:nvPr/>
              </p:nvSpPr>
              <p:spPr>
                <a:xfrm>
                  <a:off x="2926998" y="2438400"/>
                  <a:ext cx="142768" cy="228600"/>
                </a:xfrm>
                <a:prstGeom prst="upArrow">
                  <a:avLst/>
                </a:prstGeom>
                <a:solidFill>
                  <a:schemeClr val="accent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buFont typeface="Arial"/>
                    <a:buChar char="•"/>
                  </a:pPr>
                  <a:endParaRPr lang="en-US" sz="2400" dirty="0" smtClean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108938" y="2678668"/>
                <a:ext cx="1613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primary</a:t>
                </a:r>
                <a:endParaRPr lang="en-US" b="1" dirty="0"/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4826136" y="2450068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53997" y="2667000"/>
                <a:ext cx="1613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Internal multiple</a:t>
                </a:r>
                <a:endParaRPr lang="en-US" b="1" dirty="0"/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6571195" y="2438400"/>
                <a:ext cx="142768" cy="228600"/>
              </a:xfrm>
              <a:prstGeom prst="upArrow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473769" y="5814674"/>
            <a:ext cx="6776658" cy="890926"/>
            <a:chOff x="1473769" y="5410200"/>
            <a:chExt cx="6776658" cy="890926"/>
          </a:xfrm>
        </p:grpSpPr>
        <p:grpSp>
          <p:nvGrpSpPr>
            <p:cNvPr id="14" name="Group 13"/>
            <p:cNvGrpSpPr/>
            <p:nvPr/>
          </p:nvGrpSpPr>
          <p:grpSpPr>
            <a:xfrm>
              <a:off x="1473769" y="5410200"/>
              <a:ext cx="6776658" cy="835311"/>
              <a:chOff x="1473769" y="5410200"/>
              <a:chExt cx="6776658" cy="83531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473769" y="5410200"/>
                <a:ext cx="992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Deeper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019142" y="5410200"/>
                <a:ext cx="1219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Shallower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591632" y="5411932"/>
                <a:ext cx="104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Deeper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076185" y="5876179"/>
                <a:ext cx="6174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Condition: 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931118"/>
                </p:ext>
              </p:extLst>
            </p:nvPr>
          </p:nvGraphicFramePr>
          <p:xfrm>
            <a:off x="3465905" y="5849815"/>
            <a:ext cx="1579587" cy="451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0" name="Equation" r:id="rId5" imgW="799920" imgH="228600" progId="Equation.DSMT4">
                    <p:embed/>
                  </p:oleObj>
                </mc:Choice>
                <mc:Fallback>
                  <p:oleObj name="Equation" r:id="rId5" imgW="7999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65905" y="5849815"/>
                          <a:ext cx="1579587" cy="4513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685356" y="2729521"/>
            <a:ext cx="7849044" cy="3083904"/>
            <a:chOff x="685356" y="2729521"/>
            <a:chExt cx="7849044" cy="3083904"/>
          </a:xfrm>
        </p:grpSpPr>
        <p:grpSp>
          <p:nvGrpSpPr>
            <p:cNvPr id="50" name="Group 49"/>
            <p:cNvGrpSpPr/>
            <p:nvPr/>
          </p:nvGrpSpPr>
          <p:grpSpPr>
            <a:xfrm>
              <a:off x="685356" y="2729521"/>
              <a:ext cx="7849044" cy="2655996"/>
              <a:chOff x="726592" y="1743120"/>
              <a:chExt cx="7849044" cy="265599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26592" y="2084806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26592" y="2497363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151441" y="1917815"/>
                <a:ext cx="39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158983" y="2316358"/>
                <a:ext cx="39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162751" y="2725448"/>
                <a:ext cx="39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0360" y="27927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180031" y="3169430"/>
                <a:ext cx="39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34128" y="353734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83799" y="3833960"/>
                <a:ext cx="39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107592" y="1743120"/>
                <a:ext cx="7076207" cy="2655996"/>
                <a:chOff x="1107592" y="1743120"/>
                <a:chExt cx="7076207" cy="2655996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107592" y="1743120"/>
                  <a:ext cx="7076207" cy="2130361"/>
                  <a:chOff x="1107592" y="1743120"/>
                  <a:chExt cx="7076207" cy="2130361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107592" y="1759371"/>
                    <a:ext cx="7043849" cy="0"/>
                  </a:xfrm>
                  <a:prstGeom prst="line">
                    <a:avLst/>
                  </a:prstGeom>
                  <a:ln w="2540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1107592" y="2355395"/>
                    <a:ext cx="7043849" cy="14646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1107592" y="2811525"/>
                    <a:ext cx="7076207" cy="14646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38384" y="3077343"/>
                    <a:ext cx="7041647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138384" y="3847001"/>
                    <a:ext cx="7024367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Plus 69"/>
                  <p:cNvSpPr/>
                  <p:nvPr/>
                </p:nvSpPr>
                <p:spPr>
                  <a:xfrm>
                    <a:off x="4104387" y="2312665"/>
                    <a:ext cx="350852" cy="329292"/>
                  </a:xfrm>
                  <a:prstGeom prst="mathPlus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Minus 70"/>
                  <p:cNvSpPr/>
                  <p:nvPr/>
                </p:nvSpPr>
                <p:spPr>
                  <a:xfrm>
                    <a:off x="2629901" y="2261829"/>
                    <a:ext cx="288032" cy="336071"/>
                  </a:xfrm>
                  <a:prstGeom prst="mathMinus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ight Arrow 71"/>
                  <p:cNvSpPr/>
                  <p:nvPr/>
                </p:nvSpPr>
                <p:spPr>
                  <a:xfrm>
                    <a:off x="5552757" y="2304510"/>
                    <a:ext cx="475974" cy="232343"/>
                  </a:xfrm>
                  <a:prstGeom prst="rightArrow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1259992" y="1743120"/>
                    <a:ext cx="6651082" cy="2130361"/>
                    <a:chOff x="1259992" y="1743120"/>
                    <a:chExt cx="6651082" cy="2130361"/>
                  </a:xfrm>
                </p:grpSpPr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4455239" y="1743120"/>
                      <a:ext cx="1142559" cy="1070010"/>
                      <a:chOff x="6092112" y="460808"/>
                      <a:chExt cx="1142559" cy="1070010"/>
                    </a:xfrm>
                  </p:grpSpPr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>
                        <a:off x="6092112" y="464018"/>
                        <a:ext cx="334019" cy="106680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flipH="1">
                        <a:off x="6426131" y="1073083"/>
                        <a:ext cx="214028" cy="45613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6640159" y="1073083"/>
                        <a:ext cx="202675" cy="457735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flipH="1">
                        <a:off x="6842834" y="460808"/>
                        <a:ext cx="391837" cy="1068405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3028265" y="1759371"/>
                      <a:ext cx="478874" cy="131797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H="1">
                      <a:off x="3507141" y="1759371"/>
                      <a:ext cx="567488" cy="131797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1259992" y="1749498"/>
                      <a:ext cx="640232" cy="208285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flipH="1">
                      <a:off x="1917338" y="1759371"/>
                      <a:ext cx="766561" cy="207298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6082777" y="1759371"/>
                      <a:ext cx="330549" cy="10668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6514372" y="3077343"/>
                      <a:ext cx="210755" cy="79613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flipH="1">
                      <a:off x="6725127" y="3077343"/>
                      <a:ext cx="289725" cy="79613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H="1">
                      <a:off x="7102534" y="2358754"/>
                      <a:ext cx="214028" cy="467417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7316562" y="2358754"/>
                      <a:ext cx="202675" cy="457735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flipH="1">
                      <a:off x="7519237" y="1746479"/>
                      <a:ext cx="391837" cy="1068405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1716719" y="3999006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292389" y="3999006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000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740189" y="3999006"/>
                  <a:ext cx="5588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212</a:t>
                  </a:r>
                  <a:endParaRPr lang="en-US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6041541" y="4985407"/>
              <a:ext cx="2353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purious event</a:t>
              </a:r>
              <a:endPara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9225146"/>
                </p:ext>
              </p:extLst>
            </p:nvPr>
          </p:nvGraphicFramePr>
          <p:xfrm>
            <a:off x="1665288" y="5384800"/>
            <a:ext cx="441325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1" name="Equation" r:id="rId7" imgW="266400" imgH="253800" progId="Equation.DSMT4">
                    <p:embed/>
                  </p:oleObj>
                </mc:Choice>
                <mc:Fallback>
                  <p:oleObj name="Equation" r:id="rId7" imgW="266400" imgH="25380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5288" y="5384800"/>
                          <a:ext cx="441325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127461"/>
                </p:ext>
              </p:extLst>
            </p:nvPr>
          </p:nvGraphicFramePr>
          <p:xfrm>
            <a:off x="3233738" y="5370513"/>
            <a:ext cx="420687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2" name="Equation" r:id="rId9" imgW="253800" imgH="253800" progId="Equation.DSMT4">
                    <p:embed/>
                  </p:oleObj>
                </mc:Choice>
                <mc:Fallback>
                  <p:oleObj name="Equation" r:id="rId9" imgW="253800" imgH="2538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3738" y="5370513"/>
                          <a:ext cx="420687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354466"/>
                </p:ext>
              </p:extLst>
            </p:nvPr>
          </p:nvGraphicFramePr>
          <p:xfrm>
            <a:off x="4508500" y="5370513"/>
            <a:ext cx="925513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3" name="Equation" r:id="rId11" imgW="558720" imgH="253800" progId="Equation.DSMT4">
                    <p:embed/>
                  </p:oleObj>
                </mc:Choice>
                <mc:Fallback>
                  <p:oleObj name="Equation" r:id="rId11" imgW="558720" imgH="2538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00" y="5370513"/>
                          <a:ext cx="925513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2179543"/>
                </p:ext>
              </p:extLst>
            </p:nvPr>
          </p:nvGraphicFramePr>
          <p:xfrm>
            <a:off x="5956300" y="5349875"/>
            <a:ext cx="18923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4" name="Equation" r:id="rId13" imgW="1143000" imgH="279360" progId="Equation.DSMT4">
                    <p:embed/>
                  </p:oleObj>
                </mc:Choice>
                <mc:Fallback>
                  <p:oleObj name="Equation" r:id="rId13" imgW="1143000" imgH="27936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6300" y="5349875"/>
                          <a:ext cx="18923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TextBox 94"/>
          <p:cNvSpPr txBox="1"/>
          <p:nvPr/>
        </p:nvSpPr>
        <p:spPr>
          <a:xfrm>
            <a:off x="5206968" y="6330462"/>
            <a:ext cx="43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(Figure adapted from Liang et al, 2011)</a:t>
            </a:r>
            <a:endParaRPr lang="en-US" dirty="0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381000" y="381001"/>
            <a:ext cx="8534400" cy="914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of the first-order internal multiples</a:t>
            </a:r>
          </a:p>
          <a:p>
            <a:r>
              <a:rPr lang="en-US" sz="2800" b="1" dirty="0" smtClean="0"/>
              <a:t>(prediction of </a:t>
            </a:r>
            <a:r>
              <a:rPr lang="en-US" sz="2800" b="1" dirty="0" smtClean="0">
                <a:hlinkClick r:id="rId15" action="ppaction://hlinksldjump"/>
              </a:rPr>
              <a:t>a spurious event II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62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33754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M-OSRP </a:t>
            </a:r>
            <a:r>
              <a:rPr lang="en-US" sz="3200" b="1" dirty="0"/>
              <a:t>three-pronged </a:t>
            </a:r>
            <a:r>
              <a:rPr lang="en-US" sz="3200" b="1" dirty="0" smtClean="0"/>
              <a:t>strategy</a:t>
            </a:r>
            <a:r>
              <a:rPr lang="en-US" sz="3200" b="1" dirty="0"/>
              <a:t> </a:t>
            </a:r>
            <a:r>
              <a:rPr lang="en-US" sz="3200" b="1" dirty="0" smtClean="0"/>
              <a:t>for addressing the internal-multiple-removal challenges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1200"/>
            <a:ext cx="8077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LcPeriod"/>
            </a:pPr>
            <a:r>
              <a:rPr lang="en-US" sz="3200" b="1" dirty="0" smtClean="0">
                <a:solidFill>
                  <a:srgbClr val="006400"/>
                </a:solidFill>
              </a:rPr>
              <a:t>Pre-requisite satisfaction;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b="1" dirty="0" smtClean="0">
                <a:solidFill>
                  <a:srgbClr val="006400"/>
                </a:solidFill>
              </a:rPr>
              <a:t>Beyond </a:t>
            </a:r>
            <a:r>
              <a:rPr lang="en-US" sz="3200" b="1" dirty="0">
                <a:solidFill>
                  <a:srgbClr val="006400"/>
                </a:solidFill>
              </a:rPr>
              <a:t>ISS </a:t>
            </a:r>
            <a:r>
              <a:rPr lang="en-US" sz="3200" b="1" dirty="0" smtClean="0">
                <a:solidFill>
                  <a:srgbClr val="006400"/>
                </a:solidFill>
              </a:rPr>
              <a:t>attenuator;</a:t>
            </a:r>
          </a:p>
          <a:p>
            <a:pPr marL="908050" lvl="1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6400"/>
                </a:solidFill>
              </a:rPr>
              <a:t>r</a:t>
            </a:r>
            <a:r>
              <a:rPr lang="en-US" sz="3000" b="1" dirty="0" smtClean="0">
                <a:solidFill>
                  <a:srgbClr val="006400"/>
                </a:solidFill>
              </a:rPr>
              <a:t>emoving artifacts/spurious events </a:t>
            </a:r>
          </a:p>
          <a:p>
            <a:pPr marL="908050" lvl="1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6400"/>
                </a:solidFill>
              </a:rPr>
              <a:t>i</a:t>
            </a:r>
            <a:r>
              <a:rPr lang="en-US" sz="3000" b="1" dirty="0" smtClean="0">
                <a:solidFill>
                  <a:srgbClr val="006400"/>
                </a:solidFill>
              </a:rPr>
              <a:t>nternal multiple elimination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b="1" dirty="0" smtClean="0">
                <a:solidFill>
                  <a:srgbClr val="006400"/>
                </a:solidFill>
              </a:rPr>
              <a:t>New adaptive subtraction criteria.</a:t>
            </a:r>
          </a:p>
        </p:txBody>
      </p:sp>
    </p:spTree>
    <p:extLst>
      <p:ext uri="{BB962C8B-B14F-4D97-AF65-F5344CB8AC3E}">
        <p14:creationId xmlns:p14="http://schemas.microsoft.com/office/powerpoint/2010/main" val="37202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5257800"/>
            <a:ext cx="79248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Reason:</a:t>
            </a:r>
          </a:p>
          <a:p>
            <a:r>
              <a:rPr lang="en-US" sz="2800" b="1" dirty="0" smtClean="0"/>
              <a:t>          An internal multiple itself acting as a subevent can produce a spurious event,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When: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(1) the number of reflectors is </a:t>
            </a:r>
            <a:r>
              <a:rPr lang="en-US" sz="2800" b="1" u="sng" dirty="0" smtClean="0"/>
              <a:t>three or more</a:t>
            </a:r>
          </a:p>
          <a:p>
            <a:r>
              <a:rPr lang="en-US" sz="2800" b="1" dirty="0" smtClean="0"/>
              <a:t>                              &amp;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(2) </a:t>
            </a:r>
            <a:r>
              <a:rPr lang="en-US" sz="2800" b="1" u="sng" dirty="0" smtClean="0"/>
              <a:t>certain timing relationships occur</a:t>
            </a:r>
            <a:r>
              <a:rPr lang="en-US" sz="2800" b="1" dirty="0" smtClean="0"/>
              <a:t>. </a:t>
            </a:r>
          </a:p>
          <a:p>
            <a:endParaRPr lang="en-US" sz="28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81001"/>
            <a:ext cx="8534400" cy="1447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ISS attenuator of the first-order internal </a:t>
            </a:r>
            <a:r>
              <a:rPr lang="en-US" sz="3200" b="1" dirty="0" smtClean="0"/>
              <a:t>multiples</a:t>
            </a:r>
            <a:endParaRPr lang="en-US" sz="3200" b="1" dirty="0" smtClean="0"/>
          </a:p>
          <a:p>
            <a:r>
              <a:rPr lang="en-US" sz="2400" b="1" dirty="0" smtClean="0"/>
              <a:t>(the condition under which spurious events are generated)</a:t>
            </a:r>
          </a:p>
        </p:txBody>
      </p:sp>
    </p:spTree>
    <p:extLst>
      <p:ext uri="{BB962C8B-B14F-4D97-AF65-F5344CB8AC3E}">
        <p14:creationId xmlns:p14="http://schemas.microsoft.com/office/powerpoint/2010/main" val="15222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6426" y="6858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</a:t>
            </a:r>
            <a:r>
              <a:rPr lang="en-US" sz="3200" b="1" dirty="0" smtClean="0"/>
              <a:t>ddressing of the spurious events </a:t>
            </a:r>
          </a:p>
          <a:p>
            <a:r>
              <a:rPr lang="en-US" sz="2800" b="1" dirty="0" smtClean="0"/>
              <a:t>(solutions within ISS)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42477"/>
              </p:ext>
            </p:extLst>
          </p:nvPr>
        </p:nvGraphicFramePr>
        <p:xfrm>
          <a:off x="1066800" y="2562224"/>
          <a:ext cx="6400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2" name="Equation" r:id="rId3" imgW="3644640" imgH="355320" progId="Equation.DSMT4">
                  <p:embed/>
                </p:oleObj>
              </mc:Choice>
              <mc:Fallback>
                <p:oleObj name="Equation" r:id="rId3" imgW="364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62224"/>
                        <a:ext cx="64008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8755"/>
              </p:ext>
            </p:extLst>
          </p:nvPr>
        </p:nvGraphicFramePr>
        <p:xfrm>
          <a:off x="1020762" y="3657600"/>
          <a:ext cx="65341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3" name="Equation" r:id="rId5" imgW="3720960" imgH="355320" progId="Equation.DSMT4">
                  <p:embed/>
                </p:oleObj>
              </mc:Choice>
              <mc:Fallback>
                <p:oleObj name="Equation" r:id="rId5" imgW="3720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2" y="3657600"/>
                        <a:ext cx="65341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6042" y="4724400"/>
            <a:ext cx="43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(Ma et al, 2011; Liang et al, 2011)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1811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27" name="Oval 26"/>
          <p:cNvSpPr/>
          <p:nvPr/>
        </p:nvSpPr>
        <p:spPr>
          <a:xfrm>
            <a:off x="1181100" y="25252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4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When the spurious-event issue matters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circumstances under which the spurious events can be generated;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resolution within ISS to address those spurious events;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When the spurious-event issue matters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95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 internal multiple generators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86400" y="1695510"/>
            <a:ext cx="533400" cy="633484"/>
          </a:xfrm>
          <a:prstGeom prst="straightConnector1">
            <a:avLst/>
          </a:prstGeom>
          <a:ln w="47625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1871794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Reason:</a:t>
            </a:r>
          </a:p>
          <a:p>
            <a:r>
              <a:rPr lang="en-US" sz="2800" b="1" dirty="0" smtClean="0"/>
              <a:t>          An internal multiple itself acting as a subevent can produce </a:t>
            </a:r>
            <a:r>
              <a:rPr lang="en-US" sz="2800" b="1" dirty="0"/>
              <a:t>a</a:t>
            </a:r>
            <a:r>
              <a:rPr lang="en-US" sz="2800" b="1" dirty="0" smtClean="0"/>
              <a:t> spurious event,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When: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(1) the number of reflectors is </a:t>
            </a:r>
            <a:r>
              <a:rPr lang="en-US" sz="2800" b="1" u="sng" dirty="0" smtClean="0"/>
              <a:t>three or more</a:t>
            </a:r>
          </a:p>
          <a:p>
            <a:r>
              <a:rPr lang="en-US" sz="2800" b="1" dirty="0" smtClean="0"/>
              <a:t>                              &amp;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(2) </a:t>
            </a:r>
            <a:r>
              <a:rPr lang="en-US" sz="2800" b="1" u="sng" dirty="0" smtClean="0"/>
              <a:t>certain timing relationships occur</a:t>
            </a:r>
            <a:r>
              <a:rPr lang="en-US" sz="2800" b="1" dirty="0" smtClean="0"/>
              <a:t>. </a:t>
            </a:r>
          </a:p>
          <a:p>
            <a:endParaRPr lang="en-US" sz="2800" b="1" dirty="0" smtClean="0"/>
          </a:p>
        </p:txBody>
      </p:sp>
      <p:sp>
        <p:nvSpPr>
          <p:cNvPr id="22" name="Oval 21"/>
          <p:cNvSpPr/>
          <p:nvPr/>
        </p:nvSpPr>
        <p:spPr>
          <a:xfrm>
            <a:off x="1828800" y="2328994"/>
            <a:ext cx="4648200" cy="533400"/>
          </a:xfrm>
          <a:prstGeom prst="ellipse">
            <a:avLst/>
          </a:prstGeom>
          <a:noFill/>
          <a:ln>
            <a:solidFill>
              <a:srgbClr val="1C6BA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0" name="Oval 29"/>
          <p:cNvSpPr/>
          <p:nvPr/>
        </p:nvSpPr>
        <p:spPr>
          <a:xfrm>
            <a:off x="1295400" y="3395794"/>
            <a:ext cx="6705600" cy="1676400"/>
          </a:xfrm>
          <a:prstGeom prst="ellipse">
            <a:avLst/>
          </a:prstGeom>
          <a:noFill/>
          <a:ln>
            <a:solidFill>
              <a:srgbClr val="1C6BA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752600" y="5579597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more generators the medium has,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greater chance for the generation of spurious events.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773680" y="5046197"/>
            <a:ext cx="609600" cy="533400"/>
          </a:xfrm>
          <a:prstGeom prst="straightConnector1">
            <a:avLst/>
          </a:prstGeom>
          <a:ln w="47625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Numerical Tests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709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6426" y="304800"/>
            <a:ext cx="8534400" cy="1295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I: removing spurious </a:t>
            </a:r>
            <a:r>
              <a:rPr lang="en-US" sz="2800" b="1" dirty="0"/>
              <a:t>events </a:t>
            </a:r>
            <a:r>
              <a:rPr lang="en-US" sz="2800" b="1" dirty="0" smtClean="0"/>
              <a:t>in the pre-salt model</a:t>
            </a:r>
            <a:endParaRPr lang="en-US" sz="3200" b="1" dirty="0" smtClean="0"/>
          </a:p>
          <a:p>
            <a:r>
              <a:rPr lang="en-US" sz="3200" b="1" dirty="0" smtClean="0"/>
              <a:t>(model parameters)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9588" y="1600200"/>
            <a:ext cx="9203012" cy="4096838"/>
            <a:chOff x="195162" y="1180295"/>
            <a:chExt cx="9203012" cy="4096838"/>
          </a:xfrm>
        </p:grpSpPr>
        <p:grpSp>
          <p:nvGrpSpPr>
            <p:cNvPr id="7" name="Group 6"/>
            <p:cNvGrpSpPr/>
            <p:nvPr/>
          </p:nvGrpSpPr>
          <p:grpSpPr>
            <a:xfrm>
              <a:off x="1562947" y="2743683"/>
              <a:ext cx="6121358" cy="1341274"/>
              <a:chOff x="1509993" y="2835168"/>
              <a:chExt cx="6121358" cy="1341274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1509993" y="2835168"/>
                <a:ext cx="6121358" cy="1341274"/>
              </a:xfrm>
              <a:custGeom>
                <a:avLst/>
                <a:gdLst>
                  <a:gd name="connsiteX0" fmla="*/ 13107 w 6121358"/>
                  <a:gd name="connsiteY0" fmla="*/ 158650 h 1341274"/>
                  <a:gd name="connsiteX1" fmla="*/ 13107 w 6121358"/>
                  <a:gd name="connsiteY1" fmla="*/ 792634 h 1341274"/>
                  <a:gd name="connsiteX2" fmla="*/ 25299 w 6121358"/>
                  <a:gd name="connsiteY2" fmla="*/ 1231546 h 1341274"/>
                  <a:gd name="connsiteX3" fmla="*/ 74067 w 6121358"/>
                  <a:gd name="connsiteY3" fmla="*/ 1268122 h 1341274"/>
                  <a:gd name="connsiteX4" fmla="*/ 330099 w 6121358"/>
                  <a:gd name="connsiteY4" fmla="*/ 1280314 h 1341274"/>
                  <a:gd name="connsiteX5" fmla="*/ 817779 w 6121358"/>
                  <a:gd name="connsiteY5" fmla="*/ 1280314 h 1341274"/>
                  <a:gd name="connsiteX6" fmla="*/ 1281075 w 6121358"/>
                  <a:gd name="connsiteY6" fmla="*/ 1280314 h 1341274"/>
                  <a:gd name="connsiteX7" fmla="*/ 1841907 w 6121358"/>
                  <a:gd name="connsiteY7" fmla="*/ 1280314 h 1341274"/>
                  <a:gd name="connsiteX8" fmla="*/ 2146707 w 6121358"/>
                  <a:gd name="connsiteY8" fmla="*/ 1280314 h 1341274"/>
                  <a:gd name="connsiteX9" fmla="*/ 2451507 w 6121358"/>
                  <a:gd name="connsiteY9" fmla="*/ 1243738 h 1341274"/>
                  <a:gd name="connsiteX10" fmla="*/ 2695347 w 6121358"/>
                  <a:gd name="connsiteY10" fmla="*/ 1304698 h 1341274"/>
                  <a:gd name="connsiteX11" fmla="*/ 3451251 w 6121358"/>
                  <a:gd name="connsiteY11" fmla="*/ 1341274 h 1341274"/>
                  <a:gd name="connsiteX12" fmla="*/ 3609747 w 6121358"/>
                  <a:gd name="connsiteY12" fmla="*/ 1304698 h 1341274"/>
                  <a:gd name="connsiteX13" fmla="*/ 4341267 w 6121358"/>
                  <a:gd name="connsiteY13" fmla="*/ 1268122 h 1341274"/>
                  <a:gd name="connsiteX14" fmla="*/ 4780179 w 6121358"/>
                  <a:gd name="connsiteY14" fmla="*/ 1268122 h 1341274"/>
                  <a:gd name="connsiteX15" fmla="*/ 5206899 w 6121358"/>
                  <a:gd name="connsiteY15" fmla="*/ 1255930 h 1341274"/>
                  <a:gd name="connsiteX16" fmla="*/ 5633619 w 6121358"/>
                  <a:gd name="connsiteY16" fmla="*/ 1329082 h 1341274"/>
                  <a:gd name="connsiteX17" fmla="*/ 5914035 w 6121358"/>
                  <a:gd name="connsiteY17" fmla="*/ 1292506 h 1341274"/>
                  <a:gd name="connsiteX18" fmla="*/ 5962803 w 6121358"/>
                  <a:gd name="connsiteY18" fmla="*/ 1280314 h 1341274"/>
                  <a:gd name="connsiteX19" fmla="*/ 5974995 w 6121358"/>
                  <a:gd name="connsiteY19" fmla="*/ 1207162 h 1341274"/>
                  <a:gd name="connsiteX20" fmla="*/ 6048147 w 6121358"/>
                  <a:gd name="connsiteY20" fmla="*/ 914554 h 1341274"/>
                  <a:gd name="connsiteX21" fmla="*/ 6121299 w 6121358"/>
                  <a:gd name="connsiteY21" fmla="*/ 243994 h 1341274"/>
                  <a:gd name="connsiteX22" fmla="*/ 6035955 w 6121358"/>
                  <a:gd name="connsiteY22" fmla="*/ 85498 h 1341274"/>
                  <a:gd name="connsiteX23" fmla="*/ 5633619 w 6121358"/>
                  <a:gd name="connsiteY23" fmla="*/ 146458 h 1341274"/>
                  <a:gd name="connsiteX24" fmla="*/ 5267859 w 6121358"/>
                  <a:gd name="connsiteY24" fmla="*/ 134266 h 1341274"/>
                  <a:gd name="connsiteX25" fmla="*/ 4938675 w 6121358"/>
                  <a:gd name="connsiteY25" fmla="*/ 97690 h 1341274"/>
                  <a:gd name="connsiteX26" fmla="*/ 4572915 w 6121358"/>
                  <a:gd name="connsiteY26" fmla="*/ 48922 h 1341274"/>
                  <a:gd name="connsiteX27" fmla="*/ 4158387 w 6121358"/>
                  <a:gd name="connsiteY27" fmla="*/ 154 h 1341274"/>
                  <a:gd name="connsiteX28" fmla="*/ 3926739 w 6121358"/>
                  <a:gd name="connsiteY28" fmla="*/ 36730 h 1341274"/>
                  <a:gd name="connsiteX29" fmla="*/ 3524403 w 6121358"/>
                  <a:gd name="connsiteY29" fmla="*/ 122074 h 1341274"/>
                  <a:gd name="connsiteX30" fmla="*/ 3109875 w 6121358"/>
                  <a:gd name="connsiteY30" fmla="*/ 195226 h 1341274"/>
                  <a:gd name="connsiteX31" fmla="*/ 2756307 w 6121358"/>
                  <a:gd name="connsiteY31" fmla="*/ 195226 h 1341274"/>
                  <a:gd name="connsiteX32" fmla="*/ 2451507 w 6121358"/>
                  <a:gd name="connsiteY32" fmla="*/ 158650 h 1341274"/>
                  <a:gd name="connsiteX33" fmla="*/ 1927251 w 6121358"/>
                  <a:gd name="connsiteY33" fmla="*/ 109882 h 1341274"/>
                  <a:gd name="connsiteX34" fmla="*/ 1659027 w 6121358"/>
                  <a:gd name="connsiteY34" fmla="*/ 109882 h 1341274"/>
                  <a:gd name="connsiteX35" fmla="*/ 1329843 w 6121358"/>
                  <a:gd name="connsiteY35" fmla="*/ 170842 h 1341274"/>
                  <a:gd name="connsiteX36" fmla="*/ 939699 w 6121358"/>
                  <a:gd name="connsiteY36" fmla="*/ 207418 h 1341274"/>
                  <a:gd name="connsiteX37" fmla="*/ 500787 w 6121358"/>
                  <a:gd name="connsiteY37" fmla="*/ 183034 h 1341274"/>
                  <a:gd name="connsiteX38" fmla="*/ 183795 w 6121358"/>
                  <a:gd name="connsiteY38" fmla="*/ 183034 h 1341274"/>
                  <a:gd name="connsiteX39" fmla="*/ 13107 w 6121358"/>
                  <a:gd name="connsiteY39" fmla="*/ 158650 h 134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21358" h="1341274">
                    <a:moveTo>
                      <a:pt x="13107" y="158650"/>
                    </a:moveTo>
                    <a:cubicBezTo>
                      <a:pt x="-15341" y="260250"/>
                      <a:pt x="11075" y="613818"/>
                      <a:pt x="13107" y="792634"/>
                    </a:cubicBezTo>
                    <a:cubicBezTo>
                      <a:pt x="15139" y="971450"/>
                      <a:pt x="15139" y="1152298"/>
                      <a:pt x="25299" y="1231546"/>
                    </a:cubicBezTo>
                    <a:cubicBezTo>
                      <a:pt x="35459" y="1310794"/>
                      <a:pt x="23267" y="1259994"/>
                      <a:pt x="74067" y="1268122"/>
                    </a:cubicBezTo>
                    <a:cubicBezTo>
                      <a:pt x="124867" y="1276250"/>
                      <a:pt x="206147" y="1278282"/>
                      <a:pt x="330099" y="1280314"/>
                    </a:cubicBezTo>
                    <a:cubicBezTo>
                      <a:pt x="454051" y="1282346"/>
                      <a:pt x="817779" y="1280314"/>
                      <a:pt x="817779" y="1280314"/>
                    </a:cubicBezTo>
                    <a:lnTo>
                      <a:pt x="1281075" y="1280314"/>
                    </a:lnTo>
                    <a:lnTo>
                      <a:pt x="1841907" y="1280314"/>
                    </a:lnTo>
                    <a:cubicBezTo>
                      <a:pt x="1986179" y="1280314"/>
                      <a:pt x="2045107" y="1286410"/>
                      <a:pt x="2146707" y="1280314"/>
                    </a:cubicBezTo>
                    <a:cubicBezTo>
                      <a:pt x="2248307" y="1274218"/>
                      <a:pt x="2360067" y="1239674"/>
                      <a:pt x="2451507" y="1243738"/>
                    </a:cubicBezTo>
                    <a:cubicBezTo>
                      <a:pt x="2542947" y="1247802"/>
                      <a:pt x="2528723" y="1288442"/>
                      <a:pt x="2695347" y="1304698"/>
                    </a:cubicBezTo>
                    <a:cubicBezTo>
                      <a:pt x="2861971" y="1320954"/>
                      <a:pt x="3298851" y="1341274"/>
                      <a:pt x="3451251" y="1341274"/>
                    </a:cubicBezTo>
                    <a:cubicBezTo>
                      <a:pt x="3603651" y="1341274"/>
                      <a:pt x="3461411" y="1316890"/>
                      <a:pt x="3609747" y="1304698"/>
                    </a:cubicBezTo>
                    <a:cubicBezTo>
                      <a:pt x="3758083" y="1292506"/>
                      <a:pt x="4146195" y="1274218"/>
                      <a:pt x="4341267" y="1268122"/>
                    </a:cubicBezTo>
                    <a:cubicBezTo>
                      <a:pt x="4536339" y="1262026"/>
                      <a:pt x="4635907" y="1270154"/>
                      <a:pt x="4780179" y="1268122"/>
                    </a:cubicBezTo>
                    <a:cubicBezTo>
                      <a:pt x="4924451" y="1266090"/>
                      <a:pt x="5064659" y="1245770"/>
                      <a:pt x="5206899" y="1255930"/>
                    </a:cubicBezTo>
                    <a:cubicBezTo>
                      <a:pt x="5349139" y="1266090"/>
                      <a:pt x="5515763" y="1322986"/>
                      <a:pt x="5633619" y="1329082"/>
                    </a:cubicBezTo>
                    <a:cubicBezTo>
                      <a:pt x="5751475" y="1335178"/>
                      <a:pt x="5859171" y="1300634"/>
                      <a:pt x="5914035" y="1292506"/>
                    </a:cubicBezTo>
                    <a:cubicBezTo>
                      <a:pt x="5968899" y="1284378"/>
                      <a:pt x="5952643" y="1294538"/>
                      <a:pt x="5962803" y="1280314"/>
                    </a:cubicBezTo>
                    <a:cubicBezTo>
                      <a:pt x="5972963" y="1266090"/>
                      <a:pt x="5960771" y="1268122"/>
                      <a:pt x="5974995" y="1207162"/>
                    </a:cubicBezTo>
                    <a:cubicBezTo>
                      <a:pt x="5989219" y="1146202"/>
                      <a:pt x="6023763" y="1075082"/>
                      <a:pt x="6048147" y="914554"/>
                    </a:cubicBezTo>
                    <a:cubicBezTo>
                      <a:pt x="6072531" y="754026"/>
                      <a:pt x="6123331" y="382170"/>
                      <a:pt x="6121299" y="243994"/>
                    </a:cubicBezTo>
                    <a:cubicBezTo>
                      <a:pt x="6119267" y="105818"/>
                      <a:pt x="6117235" y="101754"/>
                      <a:pt x="6035955" y="85498"/>
                    </a:cubicBezTo>
                    <a:cubicBezTo>
                      <a:pt x="5954675" y="69242"/>
                      <a:pt x="5761635" y="138330"/>
                      <a:pt x="5633619" y="146458"/>
                    </a:cubicBezTo>
                    <a:cubicBezTo>
                      <a:pt x="5505603" y="154586"/>
                      <a:pt x="5383683" y="142394"/>
                      <a:pt x="5267859" y="134266"/>
                    </a:cubicBezTo>
                    <a:cubicBezTo>
                      <a:pt x="5152035" y="126138"/>
                      <a:pt x="5054499" y="111914"/>
                      <a:pt x="4938675" y="97690"/>
                    </a:cubicBezTo>
                    <a:cubicBezTo>
                      <a:pt x="4822851" y="83466"/>
                      <a:pt x="4572915" y="48922"/>
                      <a:pt x="4572915" y="48922"/>
                    </a:cubicBezTo>
                    <a:cubicBezTo>
                      <a:pt x="4442867" y="32666"/>
                      <a:pt x="4266083" y="2186"/>
                      <a:pt x="4158387" y="154"/>
                    </a:cubicBezTo>
                    <a:cubicBezTo>
                      <a:pt x="4050691" y="-1878"/>
                      <a:pt x="4032403" y="16410"/>
                      <a:pt x="3926739" y="36730"/>
                    </a:cubicBezTo>
                    <a:cubicBezTo>
                      <a:pt x="3821075" y="57050"/>
                      <a:pt x="3660547" y="95658"/>
                      <a:pt x="3524403" y="122074"/>
                    </a:cubicBezTo>
                    <a:cubicBezTo>
                      <a:pt x="3388259" y="148490"/>
                      <a:pt x="3237891" y="183034"/>
                      <a:pt x="3109875" y="195226"/>
                    </a:cubicBezTo>
                    <a:cubicBezTo>
                      <a:pt x="2981859" y="207418"/>
                      <a:pt x="2866035" y="201322"/>
                      <a:pt x="2756307" y="195226"/>
                    </a:cubicBezTo>
                    <a:cubicBezTo>
                      <a:pt x="2646579" y="189130"/>
                      <a:pt x="2451507" y="158650"/>
                      <a:pt x="2451507" y="158650"/>
                    </a:cubicBezTo>
                    <a:cubicBezTo>
                      <a:pt x="2313331" y="144426"/>
                      <a:pt x="2059331" y="118010"/>
                      <a:pt x="1927251" y="109882"/>
                    </a:cubicBezTo>
                    <a:cubicBezTo>
                      <a:pt x="1795171" y="101754"/>
                      <a:pt x="1758595" y="99722"/>
                      <a:pt x="1659027" y="109882"/>
                    </a:cubicBezTo>
                    <a:cubicBezTo>
                      <a:pt x="1559459" y="120042"/>
                      <a:pt x="1449731" y="154586"/>
                      <a:pt x="1329843" y="170842"/>
                    </a:cubicBezTo>
                    <a:cubicBezTo>
                      <a:pt x="1209955" y="187098"/>
                      <a:pt x="1077875" y="205386"/>
                      <a:pt x="939699" y="207418"/>
                    </a:cubicBezTo>
                    <a:cubicBezTo>
                      <a:pt x="801523" y="209450"/>
                      <a:pt x="626771" y="187098"/>
                      <a:pt x="500787" y="183034"/>
                    </a:cubicBezTo>
                    <a:cubicBezTo>
                      <a:pt x="374803" y="178970"/>
                      <a:pt x="267107" y="187098"/>
                      <a:pt x="183795" y="183034"/>
                    </a:cubicBezTo>
                    <a:cubicBezTo>
                      <a:pt x="100483" y="178970"/>
                      <a:pt x="41555" y="57050"/>
                      <a:pt x="13107" y="15865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533728" y="3376241"/>
                <a:ext cx="336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ρ = 3.0 g/cm</a:t>
                </a:r>
                <a:r>
                  <a:rPr lang="en-US" b="1" baseline="30000" dirty="0" smtClean="0"/>
                  <a:t>3 </a:t>
                </a:r>
                <a:r>
                  <a:rPr lang="en-US" b="1" dirty="0" smtClean="0"/>
                  <a:t>; v = 5000 m/s  </a:t>
                </a:r>
                <a:endParaRPr lang="en-US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95162" y="1180295"/>
              <a:ext cx="9203012" cy="4096838"/>
              <a:chOff x="169588" y="1295400"/>
              <a:chExt cx="9203012" cy="4096838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69588" y="1295400"/>
                <a:ext cx="9203012" cy="3733800"/>
                <a:chOff x="152400" y="1139805"/>
                <a:chExt cx="9203012" cy="3733800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470116" y="1139805"/>
                  <a:ext cx="11770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+mj-lt"/>
                    </a:rPr>
                    <a:t>z</a:t>
                  </a:r>
                  <a:r>
                    <a:rPr lang="en-US" sz="2000" b="1" baseline="-25000" dirty="0">
                      <a:latin typeface="+mj-lt"/>
                    </a:rPr>
                    <a:t>0</a:t>
                  </a:r>
                  <a:r>
                    <a:rPr lang="en-US" sz="2000" b="1" baseline="-25000" dirty="0" smtClean="0">
                      <a:latin typeface="+mj-lt"/>
                    </a:rPr>
                    <a:t> </a:t>
                  </a:r>
                  <a:r>
                    <a:rPr lang="en-US" sz="2000" b="1" dirty="0" smtClean="0">
                      <a:latin typeface="+mj-lt"/>
                    </a:rPr>
                    <a:t>=  0 m</a:t>
                  </a:r>
                  <a:endParaRPr lang="en-US" sz="2000" b="1" dirty="0">
                    <a:latin typeface="+mj-lt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03207" y="1983165"/>
                  <a:ext cx="1472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z</a:t>
                  </a:r>
                  <a:r>
                    <a:rPr lang="en-US" b="1" baseline="-25000" dirty="0"/>
                    <a:t>1</a:t>
                  </a:r>
                  <a:r>
                    <a:rPr lang="en-US" b="1" baseline="-25000" dirty="0" smtClean="0"/>
                    <a:t> </a:t>
                  </a:r>
                  <a:r>
                    <a:rPr lang="en-US" b="1" dirty="0" smtClean="0"/>
                    <a:t>= 300 m</a:t>
                  </a:r>
                  <a:endParaRPr lang="en-US" b="1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37234" y="2848808"/>
                  <a:ext cx="1472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z</a:t>
                  </a:r>
                  <a:r>
                    <a:rPr lang="en-US" b="1" baseline="-25000" dirty="0" smtClean="0"/>
                    <a:t>2 </a:t>
                  </a:r>
                  <a:r>
                    <a:rPr lang="en-US" b="1" dirty="0" smtClean="0"/>
                    <a:t>= 720 m</a:t>
                  </a:r>
                  <a:endParaRPr lang="en-US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52400" y="4412733"/>
                  <a:ext cx="1472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z</a:t>
                  </a:r>
                  <a:r>
                    <a:rPr lang="en-US" b="1" baseline="-25000" dirty="0"/>
                    <a:t>3</a:t>
                  </a:r>
                  <a:r>
                    <a:rPr lang="en-US" b="1" baseline="-25000" dirty="0" smtClean="0"/>
                    <a:t> </a:t>
                  </a:r>
                  <a:r>
                    <a:rPr lang="en-US" b="1" dirty="0" smtClean="0"/>
                    <a:t>= 2200 m</a:t>
                  </a:r>
                  <a:endParaRPr lang="en-US" b="1" dirty="0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500132" y="1324471"/>
                  <a:ext cx="6085678" cy="830997"/>
                </a:xfrm>
                <a:custGeom>
                  <a:avLst/>
                  <a:gdLst>
                    <a:gd name="connsiteX0" fmla="*/ 49914 w 6771478"/>
                    <a:gd name="connsiteY0" fmla="*/ 73834 h 1214466"/>
                    <a:gd name="connsiteX1" fmla="*/ 549786 w 6771478"/>
                    <a:gd name="connsiteY1" fmla="*/ 682 h 1214466"/>
                    <a:gd name="connsiteX2" fmla="*/ 1098426 w 6771478"/>
                    <a:gd name="connsiteY2" fmla="*/ 37258 h 1214466"/>
                    <a:gd name="connsiteX3" fmla="*/ 1708026 w 6771478"/>
                    <a:gd name="connsiteY3" fmla="*/ 37258 h 1214466"/>
                    <a:gd name="connsiteX4" fmla="*/ 2390778 w 6771478"/>
                    <a:gd name="connsiteY4" fmla="*/ 73834 h 1214466"/>
                    <a:gd name="connsiteX5" fmla="*/ 3232026 w 6771478"/>
                    <a:gd name="connsiteY5" fmla="*/ 12874 h 1214466"/>
                    <a:gd name="connsiteX6" fmla="*/ 3817242 w 6771478"/>
                    <a:gd name="connsiteY6" fmla="*/ 49450 h 1214466"/>
                    <a:gd name="connsiteX7" fmla="*/ 4621914 w 6771478"/>
                    <a:gd name="connsiteY7" fmla="*/ 86026 h 1214466"/>
                    <a:gd name="connsiteX8" fmla="*/ 5377818 w 6771478"/>
                    <a:gd name="connsiteY8" fmla="*/ 682 h 1214466"/>
                    <a:gd name="connsiteX9" fmla="*/ 6194682 w 6771478"/>
                    <a:gd name="connsiteY9" fmla="*/ 122602 h 1214466"/>
                    <a:gd name="connsiteX10" fmla="*/ 6682362 w 6771478"/>
                    <a:gd name="connsiteY10" fmla="*/ 122602 h 1214466"/>
                    <a:gd name="connsiteX11" fmla="*/ 6731130 w 6771478"/>
                    <a:gd name="connsiteY11" fmla="*/ 744394 h 1214466"/>
                    <a:gd name="connsiteX12" fmla="*/ 6731130 w 6771478"/>
                    <a:gd name="connsiteY12" fmla="*/ 1146730 h 1214466"/>
                    <a:gd name="connsiteX13" fmla="*/ 6718938 w 6771478"/>
                    <a:gd name="connsiteY13" fmla="*/ 1171114 h 1214466"/>
                    <a:gd name="connsiteX14" fmla="*/ 6060570 w 6771478"/>
                    <a:gd name="connsiteY14" fmla="*/ 1195498 h 1214466"/>
                    <a:gd name="connsiteX15" fmla="*/ 5572890 w 6771478"/>
                    <a:gd name="connsiteY15" fmla="*/ 1195498 h 1214466"/>
                    <a:gd name="connsiteX16" fmla="*/ 4975482 w 6771478"/>
                    <a:gd name="connsiteY16" fmla="*/ 1183306 h 1214466"/>
                    <a:gd name="connsiteX17" fmla="*/ 4487802 w 6771478"/>
                    <a:gd name="connsiteY17" fmla="*/ 1134538 h 1214466"/>
                    <a:gd name="connsiteX18" fmla="*/ 3987930 w 6771478"/>
                    <a:gd name="connsiteY18" fmla="*/ 1158922 h 1214466"/>
                    <a:gd name="connsiteX19" fmla="*/ 3524634 w 6771478"/>
                    <a:gd name="connsiteY19" fmla="*/ 1146730 h 1214466"/>
                    <a:gd name="connsiteX20" fmla="*/ 2951610 w 6771478"/>
                    <a:gd name="connsiteY20" fmla="*/ 1195498 h 1214466"/>
                    <a:gd name="connsiteX21" fmla="*/ 2110362 w 6771478"/>
                    <a:gd name="connsiteY21" fmla="*/ 1171114 h 1214466"/>
                    <a:gd name="connsiteX22" fmla="*/ 1671450 w 6771478"/>
                    <a:gd name="connsiteY22" fmla="*/ 1122346 h 1214466"/>
                    <a:gd name="connsiteX23" fmla="*/ 1293498 w 6771478"/>
                    <a:gd name="connsiteY23" fmla="*/ 1110154 h 1214466"/>
                    <a:gd name="connsiteX24" fmla="*/ 878970 w 6771478"/>
                    <a:gd name="connsiteY24" fmla="*/ 1146730 h 1214466"/>
                    <a:gd name="connsiteX25" fmla="*/ 415674 w 6771478"/>
                    <a:gd name="connsiteY25" fmla="*/ 1158922 h 1214466"/>
                    <a:gd name="connsiteX26" fmla="*/ 25530 w 6771478"/>
                    <a:gd name="connsiteY26" fmla="*/ 1158922 h 1214466"/>
                    <a:gd name="connsiteX27" fmla="*/ 37722 w 6771478"/>
                    <a:gd name="connsiteY27" fmla="*/ 415210 h 1214466"/>
                    <a:gd name="connsiteX28" fmla="*/ 37722 w 6771478"/>
                    <a:gd name="connsiteY28" fmla="*/ 122602 h 1214466"/>
                    <a:gd name="connsiteX29" fmla="*/ 49914 w 6771478"/>
                    <a:gd name="connsiteY29" fmla="*/ 73834 h 12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71478" h="1214466">
                      <a:moveTo>
                        <a:pt x="49914" y="73834"/>
                      </a:moveTo>
                      <a:cubicBezTo>
                        <a:pt x="135258" y="53514"/>
                        <a:pt x="375034" y="6778"/>
                        <a:pt x="549786" y="682"/>
                      </a:cubicBezTo>
                      <a:cubicBezTo>
                        <a:pt x="724538" y="-5414"/>
                        <a:pt x="905386" y="31162"/>
                        <a:pt x="1098426" y="37258"/>
                      </a:cubicBezTo>
                      <a:cubicBezTo>
                        <a:pt x="1291466" y="43354"/>
                        <a:pt x="1492634" y="31162"/>
                        <a:pt x="1708026" y="37258"/>
                      </a:cubicBezTo>
                      <a:cubicBezTo>
                        <a:pt x="1923418" y="43354"/>
                        <a:pt x="2136778" y="77898"/>
                        <a:pt x="2390778" y="73834"/>
                      </a:cubicBezTo>
                      <a:cubicBezTo>
                        <a:pt x="2644778" y="69770"/>
                        <a:pt x="2994282" y="16938"/>
                        <a:pt x="3232026" y="12874"/>
                      </a:cubicBezTo>
                      <a:cubicBezTo>
                        <a:pt x="3469770" y="8810"/>
                        <a:pt x="3817242" y="49450"/>
                        <a:pt x="3817242" y="49450"/>
                      </a:cubicBezTo>
                      <a:cubicBezTo>
                        <a:pt x="4048890" y="61642"/>
                        <a:pt x="4361818" y="94154"/>
                        <a:pt x="4621914" y="86026"/>
                      </a:cubicBezTo>
                      <a:cubicBezTo>
                        <a:pt x="4882010" y="77898"/>
                        <a:pt x="5115690" y="-5414"/>
                        <a:pt x="5377818" y="682"/>
                      </a:cubicBezTo>
                      <a:cubicBezTo>
                        <a:pt x="5639946" y="6778"/>
                        <a:pt x="5977258" y="102282"/>
                        <a:pt x="6194682" y="122602"/>
                      </a:cubicBezTo>
                      <a:cubicBezTo>
                        <a:pt x="6412106" y="142922"/>
                        <a:pt x="6592954" y="18970"/>
                        <a:pt x="6682362" y="122602"/>
                      </a:cubicBezTo>
                      <a:cubicBezTo>
                        <a:pt x="6771770" y="226234"/>
                        <a:pt x="6723002" y="573706"/>
                        <a:pt x="6731130" y="744394"/>
                      </a:cubicBezTo>
                      <a:cubicBezTo>
                        <a:pt x="6739258" y="915082"/>
                        <a:pt x="6733162" y="1075610"/>
                        <a:pt x="6731130" y="1146730"/>
                      </a:cubicBezTo>
                      <a:cubicBezTo>
                        <a:pt x="6729098" y="1217850"/>
                        <a:pt x="6830698" y="1162986"/>
                        <a:pt x="6718938" y="1171114"/>
                      </a:cubicBezTo>
                      <a:cubicBezTo>
                        <a:pt x="6607178" y="1179242"/>
                        <a:pt x="6251578" y="1191434"/>
                        <a:pt x="6060570" y="1195498"/>
                      </a:cubicBezTo>
                      <a:cubicBezTo>
                        <a:pt x="5869562" y="1199562"/>
                        <a:pt x="5572890" y="1195498"/>
                        <a:pt x="5572890" y="1195498"/>
                      </a:cubicBezTo>
                      <a:cubicBezTo>
                        <a:pt x="5392042" y="1193466"/>
                        <a:pt x="5156330" y="1193466"/>
                        <a:pt x="4975482" y="1183306"/>
                      </a:cubicBezTo>
                      <a:cubicBezTo>
                        <a:pt x="4794634" y="1173146"/>
                        <a:pt x="4652394" y="1138602"/>
                        <a:pt x="4487802" y="1134538"/>
                      </a:cubicBezTo>
                      <a:cubicBezTo>
                        <a:pt x="4323210" y="1130474"/>
                        <a:pt x="4148458" y="1156890"/>
                        <a:pt x="3987930" y="1158922"/>
                      </a:cubicBezTo>
                      <a:cubicBezTo>
                        <a:pt x="3827402" y="1160954"/>
                        <a:pt x="3697354" y="1140634"/>
                        <a:pt x="3524634" y="1146730"/>
                      </a:cubicBezTo>
                      <a:cubicBezTo>
                        <a:pt x="3351914" y="1152826"/>
                        <a:pt x="3187322" y="1191434"/>
                        <a:pt x="2951610" y="1195498"/>
                      </a:cubicBezTo>
                      <a:cubicBezTo>
                        <a:pt x="2715898" y="1199562"/>
                        <a:pt x="2323722" y="1183306"/>
                        <a:pt x="2110362" y="1171114"/>
                      </a:cubicBezTo>
                      <a:cubicBezTo>
                        <a:pt x="1897002" y="1158922"/>
                        <a:pt x="1807594" y="1132506"/>
                        <a:pt x="1671450" y="1122346"/>
                      </a:cubicBezTo>
                      <a:cubicBezTo>
                        <a:pt x="1535306" y="1112186"/>
                        <a:pt x="1425578" y="1106090"/>
                        <a:pt x="1293498" y="1110154"/>
                      </a:cubicBezTo>
                      <a:cubicBezTo>
                        <a:pt x="1161418" y="1114218"/>
                        <a:pt x="1025274" y="1138602"/>
                        <a:pt x="878970" y="1146730"/>
                      </a:cubicBezTo>
                      <a:cubicBezTo>
                        <a:pt x="732666" y="1154858"/>
                        <a:pt x="557914" y="1156890"/>
                        <a:pt x="415674" y="1158922"/>
                      </a:cubicBezTo>
                      <a:cubicBezTo>
                        <a:pt x="273434" y="1160954"/>
                        <a:pt x="88522" y="1282874"/>
                        <a:pt x="25530" y="1158922"/>
                      </a:cubicBezTo>
                      <a:cubicBezTo>
                        <a:pt x="-37462" y="1034970"/>
                        <a:pt x="35690" y="587930"/>
                        <a:pt x="37722" y="415210"/>
                      </a:cubicBezTo>
                      <a:cubicBezTo>
                        <a:pt x="39754" y="242490"/>
                        <a:pt x="35690" y="185594"/>
                        <a:pt x="37722" y="122602"/>
                      </a:cubicBezTo>
                      <a:cubicBezTo>
                        <a:pt x="39754" y="59610"/>
                        <a:pt x="-35430" y="94154"/>
                        <a:pt x="49914" y="73834"/>
                      </a:cubicBezTo>
                      <a:close/>
                    </a:path>
                  </a:pathLst>
                </a:custGeom>
                <a:solidFill>
                  <a:srgbClr val="1C6BA0">
                    <a:alpha val="52000"/>
                  </a:srgb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23638" y="3859801"/>
                  <a:ext cx="1472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z</a:t>
                  </a:r>
                  <a:r>
                    <a:rPr lang="en-US" b="1" baseline="-25000" dirty="0"/>
                    <a:t>3</a:t>
                  </a:r>
                  <a:r>
                    <a:rPr lang="en-US" b="1" baseline="-25000" dirty="0" smtClean="0"/>
                    <a:t> </a:t>
                  </a:r>
                  <a:r>
                    <a:rPr lang="en-US" b="1" dirty="0" smtClean="0"/>
                    <a:t>= 2200 m</a:t>
                  </a:r>
                  <a:endParaRPr lang="en-US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543800" y="1739969"/>
                  <a:ext cx="1811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cs typeface="Palatino"/>
                    </a:rPr>
                    <a:t>Water Bottom</a:t>
                  </a:r>
                  <a:endParaRPr lang="en-US" b="1" dirty="0">
                    <a:cs typeface="Palatino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7663725" y="2639496"/>
                  <a:ext cx="13965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cs typeface="Palatino"/>
                    </a:rPr>
                    <a:t>Top Salt</a:t>
                  </a:r>
                  <a:endParaRPr lang="en-US" b="1" dirty="0">
                    <a:cs typeface="Palatino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7730237" y="3859801"/>
                  <a:ext cx="13965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cs typeface="Palatino"/>
                    </a:rPr>
                    <a:t>Base Salt</a:t>
                  </a:r>
                  <a:endParaRPr lang="en-US" b="1" dirty="0">
                    <a:cs typeface="Palatino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7679012" y="4504273"/>
                  <a:ext cx="1091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+mj-lt"/>
                      <a:cs typeface="Palatino"/>
                    </a:rPr>
                    <a:t>Target</a:t>
                  </a:r>
                  <a:endParaRPr lang="en-US" b="1" dirty="0">
                    <a:latin typeface="+mj-lt"/>
                    <a:cs typeface="Palatino"/>
                  </a:endParaRP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624328" y="1703340"/>
                <a:ext cx="336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ρ = 1.0 g/cm</a:t>
                </a:r>
                <a:r>
                  <a:rPr lang="en-US" b="1" baseline="30000" dirty="0" smtClean="0"/>
                  <a:t>3 </a:t>
                </a:r>
                <a:r>
                  <a:rPr lang="en-US" b="1" dirty="0" smtClean="0"/>
                  <a:t>; v = 1500 m/s  </a:t>
                </a:r>
                <a:endParaRPr lang="en-US" b="1" dirty="0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1509993" y="2133600"/>
                <a:ext cx="6110892" cy="999744"/>
              </a:xfrm>
              <a:custGeom>
                <a:avLst/>
                <a:gdLst>
                  <a:gd name="connsiteX0" fmla="*/ 26199 w 6110892"/>
                  <a:gd name="connsiteY0" fmla="*/ 60960 h 999744"/>
                  <a:gd name="connsiteX1" fmla="*/ 38391 w 6110892"/>
                  <a:gd name="connsiteY1" fmla="*/ 438912 h 999744"/>
                  <a:gd name="connsiteX2" fmla="*/ 1815 w 6110892"/>
                  <a:gd name="connsiteY2" fmla="*/ 731520 h 999744"/>
                  <a:gd name="connsiteX3" fmla="*/ 62775 w 6110892"/>
                  <a:gd name="connsiteY3" fmla="*/ 829056 h 999744"/>
                  <a:gd name="connsiteX4" fmla="*/ 123735 w 6110892"/>
                  <a:gd name="connsiteY4" fmla="*/ 950976 h 999744"/>
                  <a:gd name="connsiteX5" fmla="*/ 74967 w 6110892"/>
                  <a:gd name="connsiteY5" fmla="*/ 975360 h 999744"/>
                  <a:gd name="connsiteX6" fmla="*/ 696759 w 6110892"/>
                  <a:gd name="connsiteY6" fmla="*/ 975360 h 999744"/>
                  <a:gd name="connsiteX7" fmla="*/ 1355127 w 6110892"/>
                  <a:gd name="connsiteY7" fmla="*/ 975360 h 999744"/>
                  <a:gd name="connsiteX8" fmla="*/ 1452663 w 6110892"/>
                  <a:gd name="connsiteY8" fmla="*/ 975360 h 999744"/>
                  <a:gd name="connsiteX9" fmla="*/ 2074455 w 6110892"/>
                  <a:gd name="connsiteY9" fmla="*/ 926592 h 999744"/>
                  <a:gd name="connsiteX10" fmla="*/ 2586519 w 6110892"/>
                  <a:gd name="connsiteY10" fmla="*/ 999744 h 999744"/>
                  <a:gd name="connsiteX11" fmla="*/ 3183927 w 6110892"/>
                  <a:gd name="connsiteY11" fmla="*/ 999744 h 999744"/>
                  <a:gd name="connsiteX12" fmla="*/ 3769143 w 6110892"/>
                  <a:gd name="connsiteY12" fmla="*/ 926592 h 999744"/>
                  <a:gd name="connsiteX13" fmla="*/ 4171479 w 6110892"/>
                  <a:gd name="connsiteY13" fmla="*/ 829056 h 999744"/>
                  <a:gd name="connsiteX14" fmla="*/ 5207799 w 6110892"/>
                  <a:gd name="connsiteY14" fmla="*/ 950976 h 999744"/>
                  <a:gd name="connsiteX15" fmla="*/ 6036855 w 6110892"/>
                  <a:gd name="connsiteY15" fmla="*/ 950976 h 999744"/>
                  <a:gd name="connsiteX16" fmla="*/ 6073431 w 6110892"/>
                  <a:gd name="connsiteY16" fmla="*/ 646176 h 999744"/>
                  <a:gd name="connsiteX17" fmla="*/ 6061239 w 6110892"/>
                  <a:gd name="connsiteY17" fmla="*/ 109728 h 999744"/>
                  <a:gd name="connsiteX18" fmla="*/ 5707671 w 6110892"/>
                  <a:gd name="connsiteY18" fmla="*/ 48768 h 999744"/>
                  <a:gd name="connsiteX19" fmla="*/ 5012727 w 6110892"/>
                  <a:gd name="connsiteY19" fmla="*/ 60960 h 999744"/>
                  <a:gd name="connsiteX20" fmla="*/ 4610391 w 6110892"/>
                  <a:gd name="connsiteY20" fmla="*/ 60960 h 999744"/>
                  <a:gd name="connsiteX21" fmla="*/ 4208055 w 6110892"/>
                  <a:gd name="connsiteY21" fmla="*/ 48768 h 999744"/>
                  <a:gd name="connsiteX22" fmla="*/ 3988599 w 6110892"/>
                  <a:gd name="connsiteY22" fmla="*/ 12192 h 999744"/>
                  <a:gd name="connsiteX23" fmla="*/ 3403383 w 6110892"/>
                  <a:gd name="connsiteY23" fmla="*/ 48768 h 999744"/>
                  <a:gd name="connsiteX24" fmla="*/ 3135159 w 6110892"/>
                  <a:gd name="connsiteY24" fmla="*/ 12192 h 999744"/>
                  <a:gd name="connsiteX25" fmla="*/ 2623095 w 6110892"/>
                  <a:gd name="connsiteY25" fmla="*/ 73152 h 999744"/>
                  <a:gd name="connsiteX26" fmla="*/ 2147607 w 6110892"/>
                  <a:gd name="connsiteY26" fmla="*/ 24384 h 999744"/>
                  <a:gd name="connsiteX27" fmla="*/ 1659927 w 6110892"/>
                  <a:gd name="connsiteY27" fmla="*/ 24384 h 999744"/>
                  <a:gd name="connsiteX28" fmla="*/ 1281975 w 6110892"/>
                  <a:gd name="connsiteY28" fmla="*/ 0 h 999744"/>
                  <a:gd name="connsiteX29" fmla="*/ 806487 w 6110892"/>
                  <a:gd name="connsiteY29" fmla="*/ 0 h 999744"/>
                  <a:gd name="connsiteX30" fmla="*/ 440727 w 6110892"/>
                  <a:gd name="connsiteY30" fmla="*/ 24384 h 999744"/>
                  <a:gd name="connsiteX31" fmla="*/ 26199 w 6110892"/>
                  <a:gd name="connsiteY31" fmla="*/ 60960 h 99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10892" h="999744">
                    <a:moveTo>
                      <a:pt x="26199" y="60960"/>
                    </a:moveTo>
                    <a:cubicBezTo>
                      <a:pt x="-40857" y="130048"/>
                      <a:pt x="42455" y="327152"/>
                      <a:pt x="38391" y="438912"/>
                    </a:cubicBezTo>
                    <a:cubicBezTo>
                      <a:pt x="34327" y="550672"/>
                      <a:pt x="-2249" y="666496"/>
                      <a:pt x="1815" y="731520"/>
                    </a:cubicBezTo>
                    <a:cubicBezTo>
                      <a:pt x="5879" y="796544"/>
                      <a:pt x="42455" y="792480"/>
                      <a:pt x="62775" y="829056"/>
                    </a:cubicBezTo>
                    <a:cubicBezTo>
                      <a:pt x="83095" y="865632"/>
                      <a:pt x="121703" y="926592"/>
                      <a:pt x="123735" y="950976"/>
                    </a:cubicBezTo>
                    <a:cubicBezTo>
                      <a:pt x="125767" y="975360"/>
                      <a:pt x="-20537" y="971296"/>
                      <a:pt x="74967" y="975360"/>
                    </a:cubicBezTo>
                    <a:cubicBezTo>
                      <a:pt x="170471" y="979424"/>
                      <a:pt x="696759" y="975360"/>
                      <a:pt x="696759" y="975360"/>
                    </a:cubicBezTo>
                    <a:lnTo>
                      <a:pt x="1355127" y="975360"/>
                    </a:lnTo>
                    <a:cubicBezTo>
                      <a:pt x="1481111" y="975360"/>
                      <a:pt x="1332775" y="983488"/>
                      <a:pt x="1452663" y="975360"/>
                    </a:cubicBezTo>
                    <a:cubicBezTo>
                      <a:pt x="1572551" y="967232"/>
                      <a:pt x="1885479" y="922528"/>
                      <a:pt x="2074455" y="926592"/>
                    </a:cubicBezTo>
                    <a:cubicBezTo>
                      <a:pt x="2263431" y="930656"/>
                      <a:pt x="2401607" y="987552"/>
                      <a:pt x="2586519" y="999744"/>
                    </a:cubicBezTo>
                    <a:cubicBezTo>
                      <a:pt x="2771431" y="1011936"/>
                      <a:pt x="2986823" y="1011936"/>
                      <a:pt x="3183927" y="999744"/>
                    </a:cubicBezTo>
                    <a:cubicBezTo>
                      <a:pt x="3381031" y="987552"/>
                      <a:pt x="3604551" y="955040"/>
                      <a:pt x="3769143" y="926592"/>
                    </a:cubicBezTo>
                    <a:cubicBezTo>
                      <a:pt x="3933735" y="898144"/>
                      <a:pt x="3931703" y="824992"/>
                      <a:pt x="4171479" y="829056"/>
                    </a:cubicBezTo>
                    <a:cubicBezTo>
                      <a:pt x="4411255" y="833120"/>
                      <a:pt x="4896903" y="930656"/>
                      <a:pt x="5207799" y="950976"/>
                    </a:cubicBezTo>
                    <a:cubicBezTo>
                      <a:pt x="5518695" y="971296"/>
                      <a:pt x="5892583" y="1001776"/>
                      <a:pt x="6036855" y="950976"/>
                    </a:cubicBezTo>
                    <a:cubicBezTo>
                      <a:pt x="6181127" y="900176"/>
                      <a:pt x="6069367" y="786384"/>
                      <a:pt x="6073431" y="646176"/>
                    </a:cubicBezTo>
                    <a:cubicBezTo>
                      <a:pt x="6077495" y="505968"/>
                      <a:pt x="6122199" y="209296"/>
                      <a:pt x="6061239" y="109728"/>
                    </a:cubicBezTo>
                    <a:cubicBezTo>
                      <a:pt x="6000279" y="10160"/>
                      <a:pt x="5882423" y="56896"/>
                      <a:pt x="5707671" y="48768"/>
                    </a:cubicBezTo>
                    <a:cubicBezTo>
                      <a:pt x="5532919" y="40640"/>
                      <a:pt x="5195607" y="58928"/>
                      <a:pt x="5012727" y="60960"/>
                    </a:cubicBezTo>
                    <a:cubicBezTo>
                      <a:pt x="4829847" y="62992"/>
                      <a:pt x="4744503" y="62992"/>
                      <a:pt x="4610391" y="60960"/>
                    </a:cubicBezTo>
                    <a:cubicBezTo>
                      <a:pt x="4476279" y="58928"/>
                      <a:pt x="4311687" y="56896"/>
                      <a:pt x="4208055" y="48768"/>
                    </a:cubicBezTo>
                    <a:cubicBezTo>
                      <a:pt x="4104423" y="40640"/>
                      <a:pt x="4122711" y="12192"/>
                      <a:pt x="3988599" y="12192"/>
                    </a:cubicBezTo>
                    <a:cubicBezTo>
                      <a:pt x="3854487" y="12192"/>
                      <a:pt x="3545623" y="48768"/>
                      <a:pt x="3403383" y="48768"/>
                    </a:cubicBezTo>
                    <a:cubicBezTo>
                      <a:pt x="3261143" y="48768"/>
                      <a:pt x="3265207" y="8128"/>
                      <a:pt x="3135159" y="12192"/>
                    </a:cubicBezTo>
                    <a:cubicBezTo>
                      <a:pt x="3005111" y="16256"/>
                      <a:pt x="2787687" y="71120"/>
                      <a:pt x="2623095" y="73152"/>
                    </a:cubicBezTo>
                    <a:cubicBezTo>
                      <a:pt x="2458503" y="75184"/>
                      <a:pt x="2308135" y="32512"/>
                      <a:pt x="2147607" y="24384"/>
                    </a:cubicBezTo>
                    <a:cubicBezTo>
                      <a:pt x="1987079" y="16256"/>
                      <a:pt x="1804199" y="28448"/>
                      <a:pt x="1659927" y="24384"/>
                    </a:cubicBezTo>
                    <a:cubicBezTo>
                      <a:pt x="1515655" y="20320"/>
                      <a:pt x="1424215" y="4064"/>
                      <a:pt x="1281975" y="0"/>
                    </a:cubicBezTo>
                    <a:cubicBezTo>
                      <a:pt x="1139735" y="-4064"/>
                      <a:pt x="946695" y="-4064"/>
                      <a:pt x="806487" y="0"/>
                    </a:cubicBezTo>
                    <a:cubicBezTo>
                      <a:pt x="666279" y="4064"/>
                      <a:pt x="570775" y="18288"/>
                      <a:pt x="440727" y="24384"/>
                    </a:cubicBezTo>
                    <a:cubicBezTo>
                      <a:pt x="310679" y="30480"/>
                      <a:pt x="93255" y="-8128"/>
                      <a:pt x="26199" y="6096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624327" y="2425759"/>
                <a:ext cx="336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ρ = 1.8 g/cm</a:t>
                </a:r>
                <a:r>
                  <a:rPr lang="en-US" b="1" baseline="30000" dirty="0" smtClean="0"/>
                  <a:t>3 </a:t>
                </a:r>
                <a:r>
                  <a:rPr lang="en-US" b="1" dirty="0" smtClean="0"/>
                  <a:t>; v = 1700 m/s  </a:t>
                </a:r>
                <a:endParaRPr lang="en-US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496662" y="5022906"/>
                <a:ext cx="336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ρ = 1.6 g/cm</a:t>
                </a:r>
                <a:r>
                  <a:rPr lang="en-US" b="1" baseline="30000" dirty="0" smtClean="0"/>
                  <a:t>3 </a:t>
                </a:r>
                <a:r>
                  <a:rPr lang="en-US" b="1" dirty="0" smtClean="0"/>
                  <a:t>; v = 2500 m/s  </a:t>
                </a:r>
                <a:endParaRPr lang="en-US" b="1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17320" y="3005699"/>
                <a:ext cx="60436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 + +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 + + + + + + + + + + + + + + + + + + + + + + +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+ + + + + </a:t>
                </a: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 + + + +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+ + + + + + + + + + + + + + + + + + + + + + + + + + + + + + + + + + + + + + + + + + + + + + + + + + + + + + + + + + + + + + + + + + + + + + + + + + + + + + + + + + + + + + + + + + + + + + + </a:t>
                </a: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509993" y="4115118"/>
                <a:ext cx="5995536" cy="907788"/>
              </a:xfrm>
              <a:custGeom>
                <a:avLst/>
                <a:gdLst>
                  <a:gd name="connsiteX0" fmla="*/ 28956 w 5995536"/>
                  <a:gd name="connsiteY0" fmla="*/ 17193 h 907788"/>
                  <a:gd name="connsiteX1" fmla="*/ 28956 w 5995536"/>
                  <a:gd name="connsiteY1" fmla="*/ 297609 h 907788"/>
                  <a:gd name="connsiteX2" fmla="*/ 4572 w 5995536"/>
                  <a:gd name="connsiteY2" fmla="*/ 565833 h 907788"/>
                  <a:gd name="connsiteX3" fmla="*/ 16764 w 5995536"/>
                  <a:gd name="connsiteY3" fmla="*/ 748713 h 907788"/>
                  <a:gd name="connsiteX4" fmla="*/ 163068 w 5995536"/>
                  <a:gd name="connsiteY4" fmla="*/ 797481 h 907788"/>
                  <a:gd name="connsiteX5" fmla="*/ 248412 w 5995536"/>
                  <a:gd name="connsiteY5" fmla="*/ 785289 h 907788"/>
                  <a:gd name="connsiteX6" fmla="*/ 577596 w 5995536"/>
                  <a:gd name="connsiteY6" fmla="*/ 773097 h 907788"/>
                  <a:gd name="connsiteX7" fmla="*/ 858012 w 5995536"/>
                  <a:gd name="connsiteY7" fmla="*/ 760905 h 907788"/>
                  <a:gd name="connsiteX8" fmla="*/ 1235964 w 5995536"/>
                  <a:gd name="connsiteY8" fmla="*/ 724329 h 907788"/>
                  <a:gd name="connsiteX9" fmla="*/ 1528572 w 5995536"/>
                  <a:gd name="connsiteY9" fmla="*/ 773097 h 907788"/>
                  <a:gd name="connsiteX10" fmla="*/ 1821180 w 5995536"/>
                  <a:gd name="connsiteY10" fmla="*/ 821865 h 907788"/>
                  <a:gd name="connsiteX11" fmla="*/ 2211324 w 5995536"/>
                  <a:gd name="connsiteY11" fmla="*/ 858441 h 907788"/>
                  <a:gd name="connsiteX12" fmla="*/ 2577084 w 5995536"/>
                  <a:gd name="connsiteY12" fmla="*/ 797481 h 907788"/>
                  <a:gd name="connsiteX13" fmla="*/ 3113532 w 5995536"/>
                  <a:gd name="connsiteY13" fmla="*/ 785289 h 907788"/>
                  <a:gd name="connsiteX14" fmla="*/ 3528060 w 5995536"/>
                  <a:gd name="connsiteY14" fmla="*/ 785289 h 907788"/>
                  <a:gd name="connsiteX15" fmla="*/ 3979164 w 5995536"/>
                  <a:gd name="connsiteY15" fmla="*/ 809673 h 907788"/>
                  <a:gd name="connsiteX16" fmla="*/ 4479036 w 5995536"/>
                  <a:gd name="connsiteY16" fmla="*/ 846249 h 907788"/>
                  <a:gd name="connsiteX17" fmla="*/ 4783836 w 5995536"/>
                  <a:gd name="connsiteY17" fmla="*/ 882825 h 907788"/>
                  <a:gd name="connsiteX18" fmla="*/ 5320284 w 5995536"/>
                  <a:gd name="connsiteY18" fmla="*/ 907209 h 907788"/>
                  <a:gd name="connsiteX19" fmla="*/ 5527548 w 5995536"/>
                  <a:gd name="connsiteY19" fmla="*/ 858441 h 907788"/>
                  <a:gd name="connsiteX20" fmla="*/ 5795772 w 5995536"/>
                  <a:gd name="connsiteY20" fmla="*/ 821865 h 907788"/>
                  <a:gd name="connsiteX21" fmla="*/ 5966460 w 5995536"/>
                  <a:gd name="connsiteY21" fmla="*/ 651177 h 907788"/>
                  <a:gd name="connsiteX22" fmla="*/ 5990844 w 5995536"/>
                  <a:gd name="connsiteY22" fmla="*/ 419529 h 907788"/>
                  <a:gd name="connsiteX23" fmla="*/ 5990844 w 5995536"/>
                  <a:gd name="connsiteY23" fmla="*/ 261033 h 907788"/>
                  <a:gd name="connsiteX24" fmla="*/ 5942076 w 5995536"/>
                  <a:gd name="connsiteY24" fmla="*/ 126921 h 907788"/>
                  <a:gd name="connsiteX25" fmla="*/ 5868924 w 5995536"/>
                  <a:gd name="connsiteY25" fmla="*/ 29385 h 907788"/>
                  <a:gd name="connsiteX26" fmla="*/ 5734812 w 5995536"/>
                  <a:gd name="connsiteY26" fmla="*/ 53769 h 907788"/>
                  <a:gd name="connsiteX27" fmla="*/ 5417820 w 5995536"/>
                  <a:gd name="connsiteY27" fmla="*/ 53769 h 907788"/>
                  <a:gd name="connsiteX28" fmla="*/ 5332476 w 5995536"/>
                  <a:gd name="connsiteY28" fmla="*/ 53769 h 907788"/>
                  <a:gd name="connsiteX29" fmla="*/ 5161788 w 5995536"/>
                  <a:gd name="connsiteY29" fmla="*/ 53769 h 907788"/>
                  <a:gd name="connsiteX30" fmla="*/ 5137404 w 5995536"/>
                  <a:gd name="connsiteY30" fmla="*/ 41577 h 907788"/>
                  <a:gd name="connsiteX31" fmla="*/ 5076444 w 5995536"/>
                  <a:gd name="connsiteY31" fmla="*/ 5001 h 907788"/>
                  <a:gd name="connsiteX32" fmla="*/ 5003292 w 5995536"/>
                  <a:gd name="connsiteY32" fmla="*/ 5001 h 907788"/>
                  <a:gd name="connsiteX33" fmla="*/ 4869180 w 5995536"/>
                  <a:gd name="connsiteY33" fmla="*/ 5001 h 907788"/>
                  <a:gd name="connsiteX34" fmla="*/ 4783836 w 5995536"/>
                  <a:gd name="connsiteY34" fmla="*/ 17193 h 907788"/>
                  <a:gd name="connsiteX35" fmla="*/ 4637532 w 5995536"/>
                  <a:gd name="connsiteY35" fmla="*/ 53769 h 907788"/>
                  <a:gd name="connsiteX36" fmla="*/ 4174236 w 5995536"/>
                  <a:gd name="connsiteY36" fmla="*/ 5001 h 907788"/>
                  <a:gd name="connsiteX37" fmla="*/ 4149852 w 5995536"/>
                  <a:gd name="connsiteY37" fmla="*/ 5001 h 907788"/>
                  <a:gd name="connsiteX38" fmla="*/ 3857244 w 5995536"/>
                  <a:gd name="connsiteY38" fmla="*/ 17193 h 907788"/>
                  <a:gd name="connsiteX39" fmla="*/ 3759708 w 5995536"/>
                  <a:gd name="connsiteY39" fmla="*/ 29385 h 907788"/>
                  <a:gd name="connsiteX40" fmla="*/ 3589020 w 5995536"/>
                  <a:gd name="connsiteY40" fmla="*/ 90345 h 907788"/>
                  <a:gd name="connsiteX41" fmla="*/ 3052572 w 5995536"/>
                  <a:gd name="connsiteY41" fmla="*/ 102537 h 907788"/>
                  <a:gd name="connsiteX42" fmla="*/ 2955036 w 5995536"/>
                  <a:gd name="connsiteY42" fmla="*/ 102537 h 907788"/>
                  <a:gd name="connsiteX43" fmla="*/ 2759964 w 5995536"/>
                  <a:gd name="connsiteY43" fmla="*/ 102537 h 907788"/>
                  <a:gd name="connsiteX44" fmla="*/ 2442972 w 5995536"/>
                  <a:gd name="connsiteY44" fmla="*/ 65961 h 907788"/>
                  <a:gd name="connsiteX45" fmla="*/ 2308860 w 5995536"/>
                  <a:gd name="connsiteY45" fmla="*/ 5001 h 907788"/>
                  <a:gd name="connsiteX46" fmla="*/ 2199132 w 5995536"/>
                  <a:gd name="connsiteY46" fmla="*/ 5001 h 907788"/>
                  <a:gd name="connsiteX47" fmla="*/ 2138172 w 5995536"/>
                  <a:gd name="connsiteY47" fmla="*/ 17193 h 907788"/>
                  <a:gd name="connsiteX48" fmla="*/ 1906524 w 5995536"/>
                  <a:gd name="connsiteY48" fmla="*/ 17193 h 907788"/>
                  <a:gd name="connsiteX49" fmla="*/ 1821180 w 5995536"/>
                  <a:gd name="connsiteY49" fmla="*/ 17193 h 907788"/>
                  <a:gd name="connsiteX50" fmla="*/ 1443228 w 5995536"/>
                  <a:gd name="connsiteY50" fmla="*/ 5001 h 907788"/>
                  <a:gd name="connsiteX51" fmla="*/ 1199388 w 5995536"/>
                  <a:gd name="connsiteY51" fmla="*/ 5001 h 907788"/>
                  <a:gd name="connsiteX52" fmla="*/ 918972 w 5995536"/>
                  <a:gd name="connsiteY52" fmla="*/ 17193 h 907788"/>
                  <a:gd name="connsiteX53" fmla="*/ 565404 w 5995536"/>
                  <a:gd name="connsiteY53" fmla="*/ 29385 h 907788"/>
                  <a:gd name="connsiteX54" fmla="*/ 321564 w 5995536"/>
                  <a:gd name="connsiteY54" fmla="*/ 41577 h 907788"/>
                  <a:gd name="connsiteX55" fmla="*/ 126492 w 5995536"/>
                  <a:gd name="connsiteY55" fmla="*/ 41577 h 907788"/>
                  <a:gd name="connsiteX56" fmla="*/ 28956 w 5995536"/>
                  <a:gd name="connsiteY56" fmla="*/ 17193 h 90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995536" h="907788">
                    <a:moveTo>
                      <a:pt x="28956" y="17193"/>
                    </a:moveTo>
                    <a:cubicBezTo>
                      <a:pt x="30988" y="111681"/>
                      <a:pt x="33020" y="206169"/>
                      <a:pt x="28956" y="297609"/>
                    </a:cubicBezTo>
                    <a:cubicBezTo>
                      <a:pt x="24892" y="389049"/>
                      <a:pt x="6604" y="490649"/>
                      <a:pt x="4572" y="565833"/>
                    </a:cubicBezTo>
                    <a:cubicBezTo>
                      <a:pt x="2540" y="641017"/>
                      <a:pt x="-9652" y="710105"/>
                      <a:pt x="16764" y="748713"/>
                    </a:cubicBezTo>
                    <a:cubicBezTo>
                      <a:pt x="43180" y="787321"/>
                      <a:pt x="124460" y="791385"/>
                      <a:pt x="163068" y="797481"/>
                    </a:cubicBezTo>
                    <a:cubicBezTo>
                      <a:pt x="201676" y="803577"/>
                      <a:pt x="179324" y="789353"/>
                      <a:pt x="248412" y="785289"/>
                    </a:cubicBezTo>
                    <a:cubicBezTo>
                      <a:pt x="317500" y="781225"/>
                      <a:pt x="577596" y="773097"/>
                      <a:pt x="577596" y="773097"/>
                    </a:cubicBezTo>
                    <a:cubicBezTo>
                      <a:pt x="679196" y="769033"/>
                      <a:pt x="748284" y="769033"/>
                      <a:pt x="858012" y="760905"/>
                    </a:cubicBezTo>
                    <a:cubicBezTo>
                      <a:pt x="967740" y="752777"/>
                      <a:pt x="1124204" y="722297"/>
                      <a:pt x="1235964" y="724329"/>
                    </a:cubicBezTo>
                    <a:cubicBezTo>
                      <a:pt x="1347724" y="726361"/>
                      <a:pt x="1528572" y="773097"/>
                      <a:pt x="1528572" y="773097"/>
                    </a:cubicBezTo>
                    <a:cubicBezTo>
                      <a:pt x="1626108" y="789353"/>
                      <a:pt x="1707388" y="807641"/>
                      <a:pt x="1821180" y="821865"/>
                    </a:cubicBezTo>
                    <a:cubicBezTo>
                      <a:pt x="1934972" y="836089"/>
                      <a:pt x="2085340" y="862505"/>
                      <a:pt x="2211324" y="858441"/>
                    </a:cubicBezTo>
                    <a:cubicBezTo>
                      <a:pt x="2337308" y="854377"/>
                      <a:pt x="2426716" y="809673"/>
                      <a:pt x="2577084" y="797481"/>
                    </a:cubicBezTo>
                    <a:cubicBezTo>
                      <a:pt x="2727452" y="785289"/>
                      <a:pt x="2955036" y="787321"/>
                      <a:pt x="3113532" y="785289"/>
                    </a:cubicBezTo>
                    <a:cubicBezTo>
                      <a:pt x="3272028" y="783257"/>
                      <a:pt x="3383788" y="781225"/>
                      <a:pt x="3528060" y="785289"/>
                    </a:cubicBezTo>
                    <a:cubicBezTo>
                      <a:pt x="3672332" y="789353"/>
                      <a:pt x="3979164" y="809673"/>
                      <a:pt x="3979164" y="809673"/>
                    </a:cubicBezTo>
                    <a:lnTo>
                      <a:pt x="4479036" y="846249"/>
                    </a:lnTo>
                    <a:cubicBezTo>
                      <a:pt x="4613148" y="858441"/>
                      <a:pt x="4643628" y="872665"/>
                      <a:pt x="4783836" y="882825"/>
                    </a:cubicBezTo>
                    <a:cubicBezTo>
                      <a:pt x="4924044" y="892985"/>
                      <a:pt x="5196332" y="911273"/>
                      <a:pt x="5320284" y="907209"/>
                    </a:cubicBezTo>
                    <a:cubicBezTo>
                      <a:pt x="5444236" y="903145"/>
                      <a:pt x="5448300" y="872665"/>
                      <a:pt x="5527548" y="858441"/>
                    </a:cubicBezTo>
                    <a:cubicBezTo>
                      <a:pt x="5606796" y="844217"/>
                      <a:pt x="5722620" y="856409"/>
                      <a:pt x="5795772" y="821865"/>
                    </a:cubicBezTo>
                    <a:cubicBezTo>
                      <a:pt x="5868924" y="787321"/>
                      <a:pt x="5933948" y="718233"/>
                      <a:pt x="5966460" y="651177"/>
                    </a:cubicBezTo>
                    <a:cubicBezTo>
                      <a:pt x="5998972" y="584121"/>
                      <a:pt x="5986780" y="484553"/>
                      <a:pt x="5990844" y="419529"/>
                    </a:cubicBezTo>
                    <a:cubicBezTo>
                      <a:pt x="5994908" y="354505"/>
                      <a:pt x="5998972" y="309801"/>
                      <a:pt x="5990844" y="261033"/>
                    </a:cubicBezTo>
                    <a:cubicBezTo>
                      <a:pt x="5982716" y="212265"/>
                      <a:pt x="5962396" y="165529"/>
                      <a:pt x="5942076" y="126921"/>
                    </a:cubicBezTo>
                    <a:cubicBezTo>
                      <a:pt x="5921756" y="88313"/>
                      <a:pt x="5903468" y="41577"/>
                      <a:pt x="5868924" y="29385"/>
                    </a:cubicBezTo>
                    <a:cubicBezTo>
                      <a:pt x="5834380" y="17193"/>
                      <a:pt x="5809996" y="49705"/>
                      <a:pt x="5734812" y="53769"/>
                    </a:cubicBezTo>
                    <a:cubicBezTo>
                      <a:pt x="5659628" y="57833"/>
                      <a:pt x="5417820" y="53769"/>
                      <a:pt x="5417820" y="53769"/>
                    </a:cubicBezTo>
                    <a:lnTo>
                      <a:pt x="5332476" y="53769"/>
                    </a:lnTo>
                    <a:cubicBezTo>
                      <a:pt x="5289804" y="53769"/>
                      <a:pt x="5194300" y="55801"/>
                      <a:pt x="5161788" y="53769"/>
                    </a:cubicBezTo>
                    <a:cubicBezTo>
                      <a:pt x="5129276" y="51737"/>
                      <a:pt x="5151628" y="49705"/>
                      <a:pt x="5137404" y="41577"/>
                    </a:cubicBezTo>
                    <a:cubicBezTo>
                      <a:pt x="5123180" y="33449"/>
                      <a:pt x="5098796" y="11097"/>
                      <a:pt x="5076444" y="5001"/>
                    </a:cubicBezTo>
                    <a:cubicBezTo>
                      <a:pt x="5054092" y="-1095"/>
                      <a:pt x="5003292" y="5001"/>
                      <a:pt x="5003292" y="5001"/>
                    </a:cubicBezTo>
                    <a:cubicBezTo>
                      <a:pt x="4968748" y="5001"/>
                      <a:pt x="4905756" y="2969"/>
                      <a:pt x="4869180" y="5001"/>
                    </a:cubicBezTo>
                    <a:cubicBezTo>
                      <a:pt x="4832604" y="7033"/>
                      <a:pt x="4822444" y="9065"/>
                      <a:pt x="4783836" y="17193"/>
                    </a:cubicBezTo>
                    <a:cubicBezTo>
                      <a:pt x="4745228" y="25321"/>
                      <a:pt x="4739132" y="55801"/>
                      <a:pt x="4637532" y="53769"/>
                    </a:cubicBezTo>
                    <a:cubicBezTo>
                      <a:pt x="4535932" y="51737"/>
                      <a:pt x="4255516" y="13129"/>
                      <a:pt x="4174236" y="5001"/>
                    </a:cubicBezTo>
                    <a:cubicBezTo>
                      <a:pt x="4092956" y="-3127"/>
                      <a:pt x="4149852" y="5001"/>
                      <a:pt x="4149852" y="5001"/>
                    </a:cubicBezTo>
                    <a:lnTo>
                      <a:pt x="3857244" y="17193"/>
                    </a:lnTo>
                    <a:cubicBezTo>
                      <a:pt x="3792220" y="21257"/>
                      <a:pt x="3804412" y="17193"/>
                      <a:pt x="3759708" y="29385"/>
                    </a:cubicBezTo>
                    <a:cubicBezTo>
                      <a:pt x="3715004" y="41577"/>
                      <a:pt x="3706876" y="78153"/>
                      <a:pt x="3589020" y="90345"/>
                    </a:cubicBezTo>
                    <a:cubicBezTo>
                      <a:pt x="3471164" y="102537"/>
                      <a:pt x="3158236" y="100505"/>
                      <a:pt x="3052572" y="102537"/>
                    </a:cubicBezTo>
                    <a:cubicBezTo>
                      <a:pt x="2946908" y="104569"/>
                      <a:pt x="2955036" y="102537"/>
                      <a:pt x="2955036" y="102537"/>
                    </a:cubicBezTo>
                    <a:cubicBezTo>
                      <a:pt x="2906268" y="102537"/>
                      <a:pt x="2845308" y="108633"/>
                      <a:pt x="2759964" y="102537"/>
                    </a:cubicBezTo>
                    <a:cubicBezTo>
                      <a:pt x="2674620" y="96441"/>
                      <a:pt x="2518156" y="82217"/>
                      <a:pt x="2442972" y="65961"/>
                    </a:cubicBezTo>
                    <a:cubicBezTo>
                      <a:pt x="2367788" y="49705"/>
                      <a:pt x="2349500" y="15161"/>
                      <a:pt x="2308860" y="5001"/>
                    </a:cubicBezTo>
                    <a:cubicBezTo>
                      <a:pt x="2268220" y="-5159"/>
                      <a:pt x="2227580" y="2969"/>
                      <a:pt x="2199132" y="5001"/>
                    </a:cubicBezTo>
                    <a:cubicBezTo>
                      <a:pt x="2170684" y="7033"/>
                      <a:pt x="2186940" y="15161"/>
                      <a:pt x="2138172" y="17193"/>
                    </a:cubicBezTo>
                    <a:cubicBezTo>
                      <a:pt x="2089404" y="19225"/>
                      <a:pt x="1906524" y="17193"/>
                      <a:pt x="1906524" y="17193"/>
                    </a:cubicBezTo>
                    <a:lnTo>
                      <a:pt x="1821180" y="17193"/>
                    </a:lnTo>
                    <a:lnTo>
                      <a:pt x="1443228" y="5001"/>
                    </a:lnTo>
                    <a:cubicBezTo>
                      <a:pt x="1339596" y="2969"/>
                      <a:pt x="1286764" y="2969"/>
                      <a:pt x="1199388" y="5001"/>
                    </a:cubicBezTo>
                    <a:cubicBezTo>
                      <a:pt x="1112012" y="7033"/>
                      <a:pt x="918972" y="17193"/>
                      <a:pt x="918972" y="17193"/>
                    </a:cubicBezTo>
                    <a:lnTo>
                      <a:pt x="565404" y="29385"/>
                    </a:lnTo>
                    <a:lnTo>
                      <a:pt x="321564" y="41577"/>
                    </a:lnTo>
                    <a:cubicBezTo>
                      <a:pt x="248412" y="43609"/>
                      <a:pt x="126492" y="41577"/>
                      <a:pt x="126492" y="41577"/>
                    </a:cubicBezTo>
                    <a:lnTo>
                      <a:pt x="28956" y="1719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Font typeface="Arial"/>
                  <a:buChar char="•"/>
                </a:pPr>
                <a:endParaRPr lang="en-US" sz="2400" dirty="0" smtClean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66182" y="4384728"/>
                <a:ext cx="336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ρ = 1.5 g/cm</a:t>
                </a:r>
                <a:r>
                  <a:rPr lang="en-US" b="1" baseline="30000" dirty="0" smtClean="0"/>
                  <a:t>3 </a:t>
                </a:r>
                <a:r>
                  <a:rPr lang="en-US" b="1" dirty="0" smtClean="0"/>
                  <a:t>; v = 2040 m/s  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3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1941195"/>
            <a:ext cx="9601200" cy="3011805"/>
            <a:chOff x="0" y="1941195"/>
            <a:chExt cx="9601200" cy="3011805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941195"/>
              <a:ext cx="9144000" cy="3011805"/>
              <a:chOff x="0" y="1923096"/>
              <a:chExt cx="9144000" cy="301180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23096"/>
                <a:ext cx="9144000" cy="301180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905000" y="2514600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86200" y="2497015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/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15000" y="2743200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3</a:t>
                </a:r>
                <a:endParaRPr lang="en-US" sz="2800" b="1" baseline="-25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48400" y="3010055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/>
                  <a:t>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81600" y="3774831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212</a:t>
                </a:r>
                <a:endParaRPr lang="en-US" sz="2800" b="1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03123" y="4012995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  <a:r>
                  <a:rPr lang="en-US" sz="2800" b="1" baseline="-25000" dirty="0"/>
                  <a:t>1</a:t>
                </a:r>
                <a:r>
                  <a:rPr lang="en-US" sz="2800" b="1" baseline="-25000" dirty="0" smtClean="0"/>
                  <a:t>3</a:t>
                </a:r>
                <a:endParaRPr lang="en-US" sz="2800" b="1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69369" y="2743200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21212</a:t>
                </a:r>
                <a:endParaRPr lang="en-US" sz="2800" b="1" baseline="-250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7772400" y="3774831"/>
                <a:ext cx="76200" cy="2616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8382000" y="3774831"/>
                <a:ext cx="381000" cy="1113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382000" y="3886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I</a:t>
              </a:r>
              <a:r>
                <a:rPr lang="en-US" sz="2800" b="1" baseline="-25000" dirty="0" smtClean="0"/>
                <a:t>323</a:t>
              </a:r>
              <a:endParaRPr lang="en-US" sz="2800" b="1" baseline="-25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467600" y="3271665"/>
              <a:ext cx="0" cy="2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 txBox="1">
            <a:spLocks/>
          </p:cNvSpPr>
          <p:nvPr/>
        </p:nvSpPr>
        <p:spPr>
          <a:xfrm>
            <a:off x="356426" y="304800"/>
            <a:ext cx="8534400" cy="1295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I: removing spurious </a:t>
            </a:r>
            <a:r>
              <a:rPr lang="en-US" sz="2800" b="1" dirty="0"/>
              <a:t>events </a:t>
            </a:r>
            <a:r>
              <a:rPr lang="en-US" sz="2800" b="1" dirty="0" smtClean="0"/>
              <a:t>in the pre-salt model</a:t>
            </a:r>
            <a:endParaRPr lang="en-US" sz="3200" b="1" dirty="0" smtClean="0"/>
          </a:p>
          <a:p>
            <a:r>
              <a:rPr lang="en-US" sz="3200" b="1" dirty="0" smtClean="0"/>
              <a:t>(test data generated by the reflectivity method)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842" y="5181600"/>
            <a:ext cx="5909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Primaries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b="1" dirty="0" smtClean="0"/>
              <a:t>, </a:t>
            </a:r>
            <a:r>
              <a:rPr lang="en-US" sz="2400" b="1" dirty="0"/>
              <a:t>Internal multiples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52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97"/>
            <a:ext cx="9144000" cy="3011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Spurious event (</a:t>
            </a:r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31677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primary (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2532965"/>
            <a:ext cx="140677" cy="21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91000" y="3048000"/>
            <a:ext cx="152400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56426" y="304801"/>
            <a:ext cx="8534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I: removing spurious </a:t>
            </a:r>
            <a:r>
              <a:rPr lang="en-US" sz="2800" b="1" dirty="0"/>
              <a:t>events </a:t>
            </a:r>
            <a:r>
              <a:rPr lang="en-US" sz="2800" b="1" dirty="0" smtClean="0"/>
              <a:t>in the pre-salt model</a:t>
            </a:r>
            <a:endParaRPr lang="en-US" sz="3200" b="1" dirty="0" smtClean="0"/>
          </a:p>
          <a:p>
            <a:r>
              <a:rPr lang="en-US" sz="2400" b="1" dirty="0" smtClean="0"/>
              <a:t>(prediction results, shown in </a:t>
            </a:r>
            <a:r>
              <a:rPr lang="en-US" sz="2400" b="1" dirty="0" smtClean="0">
                <a:solidFill>
                  <a:srgbClr val="00C85A"/>
                </a:solidFill>
              </a:rPr>
              <a:t>green</a:t>
            </a:r>
            <a:r>
              <a:rPr lang="en-US" sz="2400" b="1" dirty="0" smtClean="0"/>
              <a:t>, from the current ISS attenuator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2400" b="1" dirty="0" smtClean="0"/>
              <a:t> addressing spurious events)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6847" y="5181600"/>
            <a:ext cx="71935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Comparison between </a:t>
            </a:r>
          </a:p>
          <a:p>
            <a:pPr algn="ctr"/>
            <a:r>
              <a:rPr lang="en-US" sz="2000" b="1" dirty="0" smtClean="0"/>
              <a:t>actual primaries in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lue</a:t>
            </a:r>
            <a:r>
              <a:rPr lang="en-US" sz="2000" b="1" dirty="0" smtClean="0"/>
              <a:t>, actual internal </a:t>
            </a:r>
            <a:r>
              <a:rPr lang="en-US" sz="2000" b="1" dirty="0"/>
              <a:t>multiples </a:t>
            </a:r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red </a:t>
            </a:r>
            <a:r>
              <a:rPr lang="en-US" sz="2000" b="1" dirty="0" smtClean="0"/>
              <a:t>in data</a:t>
            </a:r>
            <a:endParaRPr lang="en-US" sz="2000" b="1" dirty="0"/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rediction results in </a:t>
            </a:r>
            <a:r>
              <a:rPr lang="en-US" sz="2000" b="1" dirty="0" smtClean="0">
                <a:solidFill>
                  <a:srgbClr val="00C85A"/>
                </a:solidFill>
              </a:rPr>
              <a:t>green</a:t>
            </a:r>
            <a:r>
              <a:rPr lang="en-US" sz="2000" b="1" dirty="0" smtClean="0">
                <a:solidFill>
                  <a:srgbClr val="09FF78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2000" b="1" dirty="0" smtClean="0"/>
              <a:t> the addressing of spurious events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78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97"/>
            <a:ext cx="9144000" cy="3011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677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primary (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2532965"/>
            <a:ext cx="140677" cy="21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56426" y="304801"/>
            <a:ext cx="8534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I: removing spurious </a:t>
            </a:r>
            <a:r>
              <a:rPr lang="en-US" sz="2800" b="1" dirty="0"/>
              <a:t>events </a:t>
            </a:r>
            <a:r>
              <a:rPr lang="en-US" sz="2800" b="1" dirty="0" smtClean="0"/>
              <a:t>in the pre-salt model</a:t>
            </a:r>
            <a:endParaRPr lang="en-US" sz="3200" b="1" dirty="0" smtClean="0"/>
          </a:p>
          <a:p>
            <a:r>
              <a:rPr lang="en-US" sz="2400" b="1" dirty="0" smtClean="0"/>
              <a:t>(prediction results, shown in </a:t>
            </a:r>
            <a:r>
              <a:rPr lang="en-US" sz="2400" b="1" dirty="0" smtClean="0">
                <a:solidFill>
                  <a:srgbClr val="00C85A"/>
                </a:solidFill>
              </a:rPr>
              <a:t>green</a:t>
            </a:r>
            <a:r>
              <a:rPr lang="en-US" sz="2400" b="1" dirty="0" smtClean="0"/>
              <a:t>, from the current ISS attenuator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2400" b="1" dirty="0" smtClean="0"/>
              <a:t> addressing spurious events)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5801" y="5181600"/>
            <a:ext cx="68556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Comparison between 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ctual primaries in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lue</a:t>
            </a:r>
            <a:r>
              <a:rPr lang="en-US" sz="2000" b="1" dirty="0" smtClean="0"/>
              <a:t>, actual internal </a:t>
            </a:r>
            <a:r>
              <a:rPr lang="en-US" sz="2000" b="1" dirty="0"/>
              <a:t>multiples </a:t>
            </a:r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red </a:t>
            </a:r>
            <a:r>
              <a:rPr lang="en-US" sz="2000" b="1" dirty="0" smtClean="0"/>
              <a:t>in data </a:t>
            </a:r>
            <a:endParaRPr lang="en-US" sz="2000" b="1" dirty="0"/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rediction results in </a:t>
            </a:r>
            <a:r>
              <a:rPr lang="en-US" sz="2000" b="1" dirty="0" smtClean="0">
                <a:solidFill>
                  <a:srgbClr val="00C85A"/>
                </a:solidFill>
              </a:rPr>
              <a:t>green</a:t>
            </a:r>
            <a:r>
              <a:rPr lang="en-US" sz="2000" b="1" dirty="0" smtClean="0">
                <a:solidFill>
                  <a:srgbClr val="09FF78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2000" b="1" dirty="0" smtClean="0"/>
              <a:t> the addressing of spurious events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67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410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Velocity profile </a:t>
            </a:r>
          </a:p>
          <a:p>
            <a:pPr algn="ctr"/>
            <a:r>
              <a:rPr lang="en-US" sz="2800" b="1" dirty="0" smtClean="0"/>
              <a:t>(courtesy of Saudi Aramco)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080260"/>
            <a:ext cx="9144000" cy="2948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426" y="3810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II: removing spurious events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2800" b="1" dirty="0" smtClean="0"/>
              <a:t>model from Saudi Aramco)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82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5431" y="381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400"/>
                </a:solidFill>
              </a:rPr>
              <a:t>Strengths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Limitations</a:t>
            </a:r>
            <a:r>
              <a:rPr lang="en-US" sz="3200" b="1" dirty="0" smtClean="0"/>
              <a:t> of the current ISS internal-multiple attenuator: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799" y="1809910"/>
            <a:ext cx="7546732" cy="2457290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6400"/>
                </a:solidFill>
              </a:rPr>
              <a:t>Data driven, a direct method</a:t>
            </a:r>
          </a:p>
          <a:p>
            <a:r>
              <a:rPr lang="en-US" sz="2800" b="1" dirty="0" smtClean="0">
                <a:solidFill>
                  <a:srgbClr val="006400"/>
                </a:solidFill>
              </a:rPr>
              <a:t>All internal multiples at once (</a:t>
            </a:r>
            <a:r>
              <a:rPr lang="en-US" sz="2800" dirty="0" smtClean="0">
                <a:solidFill>
                  <a:srgbClr val="006400"/>
                </a:solidFill>
              </a:rPr>
              <a:t>the</a:t>
            </a:r>
            <a:r>
              <a:rPr lang="en-US" sz="2800" b="1" dirty="0" smtClean="0">
                <a:solidFill>
                  <a:srgbClr val="006400"/>
                </a:solidFill>
              </a:rPr>
              <a:t> </a:t>
            </a:r>
            <a:r>
              <a:rPr lang="en-US" sz="2800" dirty="0" smtClean="0">
                <a:solidFill>
                  <a:srgbClr val="006400"/>
                </a:solidFill>
              </a:rPr>
              <a:t>accurate time and an approximate amplitude</a:t>
            </a:r>
            <a:r>
              <a:rPr lang="en-US" sz="2800" b="1" dirty="0" smtClean="0">
                <a:solidFill>
                  <a:srgbClr val="006400"/>
                </a:solidFill>
              </a:rPr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8731" y="3581400"/>
            <a:ext cx="75438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Attenuation algorithm in </a:t>
            </a:r>
            <a:r>
              <a:rPr lang="en-US" sz="2800" b="1" dirty="0" smtClean="0">
                <a:solidFill>
                  <a:srgbClr val="FF0000"/>
                </a:solidFill>
              </a:rPr>
              <a:t>theory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Spurious events</a:t>
            </a:r>
          </a:p>
        </p:txBody>
      </p:sp>
    </p:spTree>
    <p:extLst>
      <p:ext uri="{BB962C8B-B14F-4D97-AF65-F5344CB8AC3E}">
        <p14:creationId xmlns:p14="http://schemas.microsoft.com/office/powerpoint/2010/main" val="14576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260"/>
            <a:ext cx="9144000" cy="2948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6426" y="2286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II: removing spurious events</a:t>
            </a:r>
            <a:endParaRPr lang="en-US" sz="32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prediction </a:t>
            </a:r>
            <a:r>
              <a:rPr lang="en-US" sz="2000" b="1" dirty="0" smtClean="0"/>
              <a:t>results, shown in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000" b="1" dirty="0" smtClean="0"/>
              <a:t>,  </a:t>
            </a:r>
            <a:r>
              <a:rPr lang="en-US" sz="2000" b="1" dirty="0"/>
              <a:t>from the current ISS </a:t>
            </a:r>
            <a:r>
              <a:rPr lang="en-US" sz="2000" b="1" dirty="0" smtClean="0"/>
              <a:t>attenuator using </a:t>
            </a:r>
            <a:r>
              <a:rPr lang="en-US" sz="2000" b="1" u="sng" dirty="0" smtClean="0"/>
              <a:t>primaries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as input)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1531" y="5273312"/>
            <a:ext cx="750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actual internal multiples of </a:t>
            </a:r>
            <a:r>
              <a:rPr lang="en-US" sz="2400" b="1" dirty="0" smtClean="0"/>
              <a:t>the first-order </a:t>
            </a:r>
            <a:r>
              <a:rPr lang="en-US" sz="2400" dirty="0" smtClean="0"/>
              <a:t>in data: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prediction results using </a:t>
            </a:r>
            <a:r>
              <a:rPr lang="en-US" sz="2400" b="1" dirty="0" smtClean="0"/>
              <a:t>primaries </a:t>
            </a:r>
            <a:r>
              <a:rPr lang="en-US" sz="2400" dirty="0" smtClean="0"/>
              <a:t>as input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2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260"/>
            <a:ext cx="9144000" cy="2948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426" y="2286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II: removing spurious events</a:t>
            </a:r>
            <a:endParaRPr lang="en-US" sz="32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prediction </a:t>
            </a:r>
            <a:r>
              <a:rPr lang="en-US" sz="2000" b="1" dirty="0" smtClean="0"/>
              <a:t>results, shown in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000" b="1" dirty="0" smtClean="0"/>
              <a:t>, </a:t>
            </a:r>
            <a:r>
              <a:rPr lang="en-US" sz="2000" b="1" dirty="0"/>
              <a:t>from the current ISS attenuator </a:t>
            </a:r>
            <a:r>
              <a:rPr lang="en-US" sz="2000" b="1" dirty="0" smtClean="0"/>
              <a:t>using </a:t>
            </a:r>
            <a:r>
              <a:rPr lang="en-US" sz="2000" b="1" u="sng" dirty="0" smtClean="0"/>
              <a:t>primaries and internal multiples </a:t>
            </a:r>
            <a:r>
              <a:rPr lang="en-US" sz="2000" b="1" dirty="0" smtClean="0"/>
              <a:t>as input,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sz="2000" b="1" dirty="0" smtClean="0"/>
              <a:t> </a:t>
            </a:r>
            <a:r>
              <a:rPr lang="en-US" sz="2000" b="1" dirty="0"/>
              <a:t>addressing spurious events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1531" y="5273312"/>
            <a:ext cx="750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actual internal multiples of </a:t>
            </a:r>
            <a:r>
              <a:rPr lang="en-US" sz="2400" b="1" dirty="0" smtClean="0"/>
              <a:t>the first-order </a:t>
            </a:r>
            <a:r>
              <a:rPr lang="en-US" sz="2400" dirty="0" smtClean="0"/>
              <a:t>in data: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prediction results </a:t>
            </a:r>
            <a:r>
              <a:rPr lang="en-US" sz="2400" b="1" dirty="0" smtClean="0">
                <a:solidFill>
                  <a:srgbClr val="FF0000"/>
                </a:solidFill>
              </a:rPr>
              <a:t>without</a:t>
            </a:r>
            <a:r>
              <a:rPr lang="en-US" sz="2400" dirty="0" smtClean="0"/>
              <a:t> the addressing of spurious events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9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260"/>
            <a:ext cx="9144000" cy="2948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426" y="2286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II: removing spurious events</a:t>
            </a:r>
            <a:endParaRPr lang="en-US" sz="32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prediction results, shown in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000" b="1" dirty="0" smtClean="0"/>
              <a:t>, </a:t>
            </a:r>
            <a:r>
              <a:rPr lang="en-US" sz="2000" b="1" dirty="0"/>
              <a:t>from the current ISS attenuator </a:t>
            </a:r>
            <a:r>
              <a:rPr lang="en-US" sz="2000" b="1" dirty="0" smtClean="0"/>
              <a:t>using </a:t>
            </a:r>
            <a:r>
              <a:rPr lang="en-US" sz="2000" b="1" u="sng" dirty="0" smtClean="0"/>
              <a:t>primaries and internal multiples</a:t>
            </a:r>
            <a:r>
              <a:rPr lang="en-US" sz="2000" b="1" dirty="0" smtClean="0"/>
              <a:t> as input,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2000" b="1" dirty="0" smtClean="0"/>
              <a:t> </a:t>
            </a:r>
            <a:r>
              <a:rPr lang="en-US" sz="2000" b="1" dirty="0"/>
              <a:t>addressing spurious events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531" y="5273312"/>
            <a:ext cx="750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actual internal multiples of </a:t>
            </a:r>
            <a:r>
              <a:rPr lang="en-US" sz="2400" b="1" dirty="0" smtClean="0"/>
              <a:t>the first-order </a:t>
            </a:r>
            <a:r>
              <a:rPr lang="en-US" sz="2400" dirty="0" smtClean="0"/>
              <a:t>in data: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prediction results </a:t>
            </a:r>
            <a:r>
              <a:rPr lang="en-US" sz="2400" b="1" dirty="0" smtClean="0">
                <a:solidFill>
                  <a:srgbClr val="FF0000"/>
                </a:solidFill>
              </a:rPr>
              <a:t>with</a:t>
            </a:r>
            <a:r>
              <a:rPr lang="en-US" sz="2400" dirty="0" smtClean="0"/>
              <a:t> the addressing of spurious events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7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2" y="4001286"/>
            <a:ext cx="6095238" cy="196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2" y="1539486"/>
            <a:ext cx="6095238" cy="19657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6426" y="381000"/>
            <a:ext cx="8534400" cy="11584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III: removing spurious events </a:t>
            </a:r>
            <a:r>
              <a:rPr lang="en-US" sz="2800" b="1" dirty="0"/>
              <a:t>(model </a:t>
            </a:r>
            <a:r>
              <a:rPr lang="en-US" sz="2800" b="1" dirty="0" smtClean="0"/>
              <a:t>from </a:t>
            </a:r>
            <a:r>
              <a:rPr lang="en-US" sz="2800" b="1" dirty="0"/>
              <a:t>KOC)</a:t>
            </a:r>
          </a:p>
          <a:p>
            <a:endParaRPr lang="en-US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677952" y="3613666"/>
            <a:ext cx="166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Velocity profile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6827" y="6058136"/>
            <a:ext cx="163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Density </a:t>
            </a:r>
            <a:r>
              <a:rPr lang="en-US" b="1" dirty="0"/>
              <a:t>profile </a:t>
            </a:r>
          </a:p>
        </p:txBody>
      </p:sp>
    </p:spTree>
    <p:extLst>
      <p:ext uri="{BB962C8B-B14F-4D97-AF65-F5344CB8AC3E}">
        <p14:creationId xmlns:p14="http://schemas.microsoft.com/office/powerpoint/2010/main" val="2827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97"/>
            <a:ext cx="9144000" cy="30118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26" y="2286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III: removing spurious events</a:t>
            </a:r>
            <a:endParaRPr lang="en-US" sz="32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prediction results , shown in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000" b="1" dirty="0"/>
              <a:t>,</a:t>
            </a:r>
            <a:r>
              <a:rPr lang="en-US" sz="2000" b="1" dirty="0" smtClean="0"/>
              <a:t> </a:t>
            </a:r>
            <a:r>
              <a:rPr lang="en-US" sz="2000" b="1" dirty="0"/>
              <a:t>from the current ISS attenuator </a:t>
            </a:r>
            <a:r>
              <a:rPr lang="en-US" sz="2000" b="1" dirty="0" smtClean="0"/>
              <a:t>using </a:t>
            </a:r>
            <a:r>
              <a:rPr lang="en-US" sz="2000" b="1" u="sng" dirty="0" smtClean="0"/>
              <a:t>primaries and internal multiples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as input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sz="2000" b="1" dirty="0" smtClean="0"/>
              <a:t>addressing spurious events)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531" y="5273312"/>
            <a:ext cx="750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actual internal multiples of </a:t>
            </a:r>
            <a:r>
              <a:rPr lang="en-US" sz="2400" b="1" dirty="0" smtClean="0"/>
              <a:t>all orders </a:t>
            </a:r>
            <a:r>
              <a:rPr lang="en-US" sz="2400" dirty="0" smtClean="0"/>
              <a:t>in data: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prediction results </a:t>
            </a:r>
            <a:r>
              <a:rPr lang="en-US" sz="2400" b="1" dirty="0" smtClean="0">
                <a:solidFill>
                  <a:srgbClr val="FF0000"/>
                </a:solidFill>
              </a:rPr>
              <a:t>without</a:t>
            </a:r>
            <a:r>
              <a:rPr lang="en-US" sz="2400" dirty="0" smtClean="0"/>
              <a:t> the addressing of spurious events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9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97"/>
            <a:ext cx="9144000" cy="3011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531" y="5273312"/>
            <a:ext cx="750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actual internal multiples of </a:t>
            </a:r>
            <a:r>
              <a:rPr lang="en-US" sz="2400" b="1" dirty="0" smtClean="0"/>
              <a:t>all orders </a:t>
            </a:r>
            <a:r>
              <a:rPr lang="en-US" sz="2400" dirty="0" smtClean="0"/>
              <a:t>in data: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 prediction results </a:t>
            </a:r>
            <a:r>
              <a:rPr lang="en-US" sz="2400" b="1" dirty="0" smtClean="0">
                <a:solidFill>
                  <a:srgbClr val="FF0000"/>
                </a:solidFill>
              </a:rPr>
              <a:t>with</a:t>
            </a:r>
            <a:r>
              <a:rPr lang="en-US" sz="2400" dirty="0" smtClean="0"/>
              <a:t> the addressing of spurious events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426" y="228600"/>
            <a:ext cx="8534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III: removing spurious events</a:t>
            </a:r>
            <a:endParaRPr lang="en-US" sz="32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prediction results , shown in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000" b="1" dirty="0"/>
              <a:t>,</a:t>
            </a:r>
            <a:r>
              <a:rPr lang="en-US" sz="2000" b="1" dirty="0" smtClean="0"/>
              <a:t> </a:t>
            </a:r>
            <a:r>
              <a:rPr lang="en-US" sz="2000" b="1" dirty="0"/>
              <a:t>from the current ISS attenuator </a:t>
            </a:r>
            <a:r>
              <a:rPr lang="en-US" sz="2000" b="1" dirty="0" smtClean="0"/>
              <a:t>using </a:t>
            </a:r>
            <a:r>
              <a:rPr lang="en-US" sz="2000" b="1" u="sng" dirty="0" smtClean="0"/>
              <a:t>primaries and internal multiples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as input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000" b="1" dirty="0" smtClean="0"/>
              <a:t>addressing spurious events)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58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426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Summary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We examine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circumstances </a:t>
            </a:r>
            <a:r>
              <a:rPr lang="en-US" sz="2800" dirty="0" smtClean="0"/>
              <a:t>under which spurious events can be generated;</a:t>
            </a:r>
          </a:p>
          <a:p>
            <a:r>
              <a:rPr lang="en-US" sz="2800" dirty="0" smtClean="0"/>
              <a:t>We also propose the resolution of that issue, from the inverse scattering series (ISS), to address the spurious prediction, and its significance. </a:t>
            </a:r>
          </a:p>
        </p:txBody>
      </p:sp>
    </p:spTree>
    <p:extLst>
      <p:ext uri="{BB962C8B-B14F-4D97-AF65-F5344CB8AC3E}">
        <p14:creationId xmlns:p14="http://schemas.microsoft.com/office/powerpoint/2010/main" val="640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11289"/>
              </p:ext>
            </p:extLst>
          </p:nvPr>
        </p:nvGraphicFramePr>
        <p:xfrm>
          <a:off x="228600" y="3275013"/>
          <a:ext cx="5357813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3" imgW="3340080" imgH="1473120" progId="Equation.DSMT4">
                  <p:embed/>
                </p:oleObj>
              </mc:Choice>
              <mc:Fallback>
                <p:oleObj name="Equation" r:id="rId3" imgW="334008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5013"/>
                        <a:ext cx="5357813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62477"/>
              </p:ext>
            </p:extLst>
          </p:nvPr>
        </p:nvGraphicFramePr>
        <p:xfrm>
          <a:off x="2838450" y="1065657"/>
          <a:ext cx="2046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5" imgW="1079280" imgH="241200" progId="Equation.DSMT4">
                  <p:embed/>
                </p:oleObj>
              </mc:Choice>
              <mc:Fallback>
                <p:oleObj name="Equation" r:id="rId5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8450" y="1065657"/>
                        <a:ext cx="204628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19426"/>
              </p:ext>
            </p:extLst>
          </p:nvPr>
        </p:nvGraphicFramePr>
        <p:xfrm>
          <a:off x="2943225" y="21590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7" imgW="711000" imgH="241200" progId="Equation.DSMT4">
                  <p:embed/>
                </p:oleObj>
              </mc:Choice>
              <mc:Fallback>
                <p:oleObj name="Equation" r:id="rId7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2159000"/>
                        <a:ext cx="134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9581"/>
              </p:ext>
            </p:extLst>
          </p:nvPr>
        </p:nvGraphicFramePr>
        <p:xfrm>
          <a:off x="2771775" y="6096000"/>
          <a:ext cx="2141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9" imgW="1130040" imgH="241200" progId="Equation.DSMT4">
                  <p:embed/>
                </p:oleObj>
              </mc:Choice>
              <mc:Fallback>
                <p:oleObj name="Equation" r:id="rId9" imgW="1130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096000"/>
                        <a:ext cx="21415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52707"/>
              </p:ext>
            </p:extLst>
          </p:nvPr>
        </p:nvGraphicFramePr>
        <p:xfrm>
          <a:off x="6067425" y="6096000"/>
          <a:ext cx="137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11" imgW="723600" imgH="241200" progId="Equation.DSMT4">
                  <p:embed/>
                </p:oleObj>
              </mc:Choice>
              <mc:Fallback>
                <p:oleObj name="Equation" r:id="rId11" imgW="72360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6096000"/>
                        <a:ext cx="1370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505200" y="1581912"/>
            <a:ext cx="0" cy="6096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99104" y="2667000"/>
            <a:ext cx="0" cy="6096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6625" y="5495544"/>
            <a:ext cx="0" cy="6096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6324600"/>
            <a:ext cx="990600" cy="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05600" y="3048000"/>
            <a:ext cx="0" cy="2971800"/>
          </a:xfrm>
          <a:prstGeom prst="line">
            <a:avLst/>
          </a:prstGeom>
          <a:ln w="698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38600" y="3075432"/>
            <a:ext cx="2667000" cy="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78105"/>
              </p:ext>
            </p:extLst>
          </p:nvPr>
        </p:nvGraphicFramePr>
        <p:xfrm>
          <a:off x="4591050" y="2643188"/>
          <a:ext cx="2906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13" imgW="1536480" imgH="241200" progId="Equation.DSMT4">
                  <p:embed/>
                </p:oleObj>
              </mc:Choice>
              <mc:Fallback>
                <p:oleObj name="Equation" r:id="rId13" imgW="15364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643188"/>
                        <a:ext cx="29067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8600" y="61874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Given a 2D data set (as an example),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28600" y="990600"/>
            <a:ext cx="5334000" cy="57150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to do to address spurious events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95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582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Code delivery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1536192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perform more tests on the proposed algorithm addressing spurious </a:t>
            </a:r>
            <a:r>
              <a:rPr lang="en-US" sz="2800" dirty="0"/>
              <a:t>events in multi-D ;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(addressing spurious events will cost more, but it will not require a new generation of compute capabilities.)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Documented code for addressing spurious events in multi-D will be delivered at the end of 2014 at our program website (</a:t>
            </a:r>
            <a:r>
              <a:rPr lang="en-US" sz="2800" dirty="0" smtClean="0">
                <a:hlinkClick r:id="rId2"/>
              </a:rPr>
              <a:t>mosrp.uh.edu</a:t>
            </a:r>
            <a:r>
              <a:rPr lang="en-US" sz="2800" dirty="0" smtClean="0"/>
              <a:t>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6426" y="76200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Acknowledgement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757" y="715108"/>
            <a:ext cx="8153400" cy="5791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</a:t>
            </a:r>
            <a:r>
              <a:rPr lang="en-US" dirty="0"/>
              <a:t>M-OSRP sponsors for </a:t>
            </a:r>
            <a:r>
              <a:rPr lang="en-US" dirty="0" smtClean="0"/>
              <a:t>their encouragement </a:t>
            </a:r>
            <a:r>
              <a:rPr lang="en-US" dirty="0"/>
              <a:t>and support of this </a:t>
            </a:r>
            <a:r>
              <a:rPr lang="en-US" dirty="0" smtClean="0"/>
              <a:t>research;</a:t>
            </a:r>
          </a:p>
          <a:p>
            <a:r>
              <a:rPr lang="en-US" dirty="0" smtClean="0"/>
              <a:t>The </a:t>
            </a:r>
            <a:r>
              <a:rPr lang="en-US" dirty="0"/>
              <a:t>Kuwait Oil Company (</a:t>
            </a:r>
            <a:r>
              <a:rPr lang="en-US" dirty="0" smtClean="0"/>
              <a:t>KOC) Exploration/</a:t>
            </a:r>
            <a:r>
              <a:rPr lang="en-US" dirty="0" err="1" smtClean="0"/>
              <a:t>Geosolution</a:t>
            </a:r>
            <a:r>
              <a:rPr lang="en-US" dirty="0" smtClean="0"/>
              <a:t> for </a:t>
            </a:r>
            <a:r>
              <a:rPr lang="en-US" dirty="0"/>
              <a:t>permission to use their well log </a:t>
            </a:r>
            <a:r>
              <a:rPr lang="en-US" dirty="0" smtClean="0"/>
              <a:t>data in studies on </a:t>
            </a:r>
            <a:r>
              <a:rPr lang="en-US" dirty="0"/>
              <a:t>the ISS method p</a:t>
            </a:r>
            <a:r>
              <a:rPr lang="en-US" dirty="0" smtClean="0"/>
              <a:t>ractical applications</a:t>
            </a:r>
            <a:r>
              <a:rPr lang="en-US" dirty="0"/>
              <a:t>; </a:t>
            </a:r>
            <a:r>
              <a:rPr lang="en-US" dirty="0" smtClean="0"/>
              <a:t>KOC and </a:t>
            </a:r>
            <a:r>
              <a:rPr lang="en-US" dirty="0" err="1" smtClean="0"/>
              <a:t>WesternGeco</a:t>
            </a:r>
            <a:r>
              <a:rPr lang="en-US" dirty="0" smtClean="0"/>
              <a:t>/Schlumberger </a:t>
            </a:r>
            <a:r>
              <a:rPr lang="en-US" dirty="0"/>
              <a:t>management for </a:t>
            </a:r>
            <a:r>
              <a:rPr lang="en-US" dirty="0" smtClean="0"/>
              <a:t>permission to </a:t>
            </a:r>
            <a:r>
              <a:rPr lang="en-US" dirty="0"/>
              <a:t>cite the results of the study; </a:t>
            </a:r>
            <a:endParaRPr lang="en-US" dirty="0" smtClean="0"/>
          </a:p>
          <a:p>
            <a:r>
              <a:rPr lang="en-US" dirty="0" smtClean="0"/>
              <a:t>Clement </a:t>
            </a:r>
            <a:r>
              <a:rPr lang="en-US" dirty="0" err="1"/>
              <a:t>Kostov</a:t>
            </a:r>
            <a:r>
              <a:rPr lang="en-US" dirty="0"/>
              <a:t> </a:t>
            </a:r>
            <a:r>
              <a:rPr lang="en-US" dirty="0" smtClean="0"/>
              <a:t>and WG/SLB </a:t>
            </a:r>
            <a:r>
              <a:rPr lang="en-US" dirty="0"/>
              <a:t>for a very valuable internship opportunity </a:t>
            </a:r>
            <a:r>
              <a:rPr lang="en-US" dirty="0" smtClean="0"/>
              <a:t>and experience </a:t>
            </a:r>
            <a:r>
              <a:rPr lang="en-US" dirty="0"/>
              <a:t>during which Chao Ma carried out the study on </a:t>
            </a:r>
            <a:r>
              <a:rPr lang="en-US" dirty="0" smtClean="0"/>
              <a:t>the KOC </a:t>
            </a:r>
            <a:r>
              <a:rPr lang="en-US" dirty="0"/>
              <a:t>data</a:t>
            </a:r>
            <a:r>
              <a:rPr lang="en-US" dirty="0" smtClean="0"/>
              <a:t>.</a:t>
            </a:r>
          </a:p>
          <a:p>
            <a:r>
              <a:rPr lang="en-US" dirty="0"/>
              <a:t>Yi Luo and Saudi Arabian Oil Co. </a:t>
            </a:r>
            <a:r>
              <a:rPr lang="en-US" dirty="0" smtClean="0"/>
              <a:t>management are </a:t>
            </a:r>
            <a:r>
              <a:rPr lang="en-US" dirty="0"/>
              <a:t>thanked for the velocity </a:t>
            </a:r>
            <a:r>
              <a:rPr lang="en-US" dirty="0" smtClean="0"/>
              <a:t>model. M-OSRP appreciates </a:t>
            </a:r>
            <a:r>
              <a:rPr lang="en-US" dirty="0"/>
              <a:t>the close cooperation and collaboration </a:t>
            </a:r>
            <a:r>
              <a:rPr lang="en-US" dirty="0" smtClean="0"/>
              <a:t>with </a:t>
            </a:r>
            <a:r>
              <a:rPr lang="en-US" dirty="0" err="1" smtClean="0"/>
              <a:t>Panos</a:t>
            </a:r>
            <a:r>
              <a:rPr lang="en-US" dirty="0" smtClean="0"/>
              <a:t> </a:t>
            </a:r>
            <a:r>
              <a:rPr lang="en-US" dirty="0" err="1"/>
              <a:t>Kelamis</a:t>
            </a:r>
            <a:r>
              <a:rPr lang="en-US" dirty="0"/>
              <a:t> and his EXPEC ARC Geophysical </a:t>
            </a:r>
            <a:r>
              <a:rPr lang="en-US" dirty="0" smtClean="0"/>
              <a:t>Team, Saudi </a:t>
            </a:r>
            <a:r>
              <a:rPr lang="en-US" dirty="0"/>
              <a:t>Arabian Oil Co..</a:t>
            </a:r>
          </a:p>
          <a:p>
            <a:endParaRPr lang="en-US" dirty="0" smtClean="0"/>
          </a:p>
          <a:p>
            <a:endParaRPr lang="en-US" b="1" dirty="0" smtClean="0">
              <a:solidFill>
                <a:srgbClr val="00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will be discussed in this presentation: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71600"/>
            <a:ext cx="7543800" cy="2857382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Describe the circumstances under which the spurious events can occur and its resolution within ISS;</a:t>
            </a:r>
          </a:p>
          <a:p>
            <a:r>
              <a:rPr lang="en-US" sz="2800" b="1" dirty="0" smtClean="0"/>
              <a:t>When the spurious events matter;</a:t>
            </a:r>
          </a:p>
          <a:p>
            <a:r>
              <a:rPr lang="en-US" sz="2800" b="1" dirty="0" smtClean="0"/>
              <a:t>What to do to address the spurious events. </a:t>
            </a:r>
          </a:p>
        </p:txBody>
      </p:sp>
    </p:spTree>
    <p:extLst>
      <p:ext uri="{BB962C8B-B14F-4D97-AF65-F5344CB8AC3E}">
        <p14:creationId xmlns:p14="http://schemas.microsoft.com/office/powerpoint/2010/main" val="10930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Thank you,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Comments and questions?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276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6426" y="304801"/>
            <a:ext cx="8534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Reference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6426" y="1066800"/>
            <a:ext cx="8534400" cy="5333999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Araujo, F. V., A. B. </a:t>
            </a:r>
            <a:r>
              <a:rPr lang="en-US" sz="1600" dirty="0" err="1"/>
              <a:t>Weglein</a:t>
            </a:r>
            <a:r>
              <a:rPr lang="en-US" sz="1600" dirty="0"/>
              <a:t>, P. M. </a:t>
            </a:r>
            <a:r>
              <a:rPr lang="en-US" sz="1600" dirty="0" err="1"/>
              <a:t>Carvalho</a:t>
            </a:r>
            <a:r>
              <a:rPr lang="en-US" sz="1600" dirty="0"/>
              <a:t>, and R. H. </a:t>
            </a:r>
            <a:r>
              <a:rPr lang="en-US" sz="1600" dirty="0" err="1"/>
              <a:t>Stolt</a:t>
            </a:r>
            <a:r>
              <a:rPr lang="en-US" sz="1600" dirty="0"/>
              <a:t>. </a:t>
            </a:r>
            <a:r>
              <a:rPr lang="en-US" sz="1600" dirty="0" smtClean="0"/>
              <a:t>Inverse </a:t>
            </a:r>
            <a:r>
              <a:rPr lang="en-US" sz="1600" dirty="0"/>
              <a:t>scattering series </a:t>
            </a:r>
            <a:r>
              <a:rPr lang="en-US" sz="1600" dirty="0" smtClean="0"/>
              <a:t>for multiple </a:t>
            </a:r>
            <a:r>
              <a:rPr lang="en-US" sz="1600" dirty="0"/>
              <a:t>attenuation: An example with surface and internal multiples." SEG </a:t>
            </a:r>
            <a:r>
              <a:rPr lang="en-US" sz="1600" dirty="0" smtClean="0"/>
              <a:t>Technical Program </a:t>
            </a:r>
            <a:r>
              <a:rPr lang="en-US" sz="1600" dirty="0"/>
              <a:t>Expanded Abstracts (1994): </a:t>
            </a:r>
            <a:r>
              <a:rPr lang="en-US" sz="1600" dirty="0" smtClean="0"/>
              <a:t>1039-1041.We will develop and test the algorithm in multi-D. </a:t>
            </a:r>
          </a:p>
          <a:p>
            <a:r>
              <a:rPr lang="en-US" sz="1600" dirty="0"/>
              <a:t>Liang, H., C. Ma, and </a:t>
            </a:r>
            <a:r>
              <a:rPr lang="en-US" sz="1600" dirty="0" err="1"/>
              <a:t>A.B.Weglein</a:t>
            </a:r>
            <a:r>
              <a:rPr lang="en-US" sz="1600" dirty="0"/>
              <a:t>. </a:t>
            </a:r>
            <a:r>
              <a:rPr lang="en-US" sz="1600" dirty="0" smtClean="0"/>
              <a:t>A </a:t>
            </a:r>
            <a:r>
              <a:rPr lang="en-US" sz="1600" dirty="0"/>
              <a:t>further general </a:t>
            </a:r>
            <a:r>
              <a:rPr lang="en-US" sz="1600" dirty="0" smtClean="0"/>
              <a:t>modification </a:t>
            </a:r>
            <a:r>
              <a:rPr lang="en-US" sz="1600" dirty="0"/>
              <a:t>of the leading </a:t>
            </a:r>
            <a:r>
              <a:rPr lang="en-US" sz="1600" dirty="0" smtClean="0"/>
              <a:t>order ISS </a:t>
            </a:r>
            <a:r>
              <a:rPr lang="en-US" sz="1600" dirty="0"/>
              <a:t>attenuator of </a:t>
            </a:r>
            <a:r>
              <a:rPr lang="en-US" sz="1600" dirty="0" smtClean="0"/>
              <a:t> first </a:t>
            </a:r>
            <a:r>
              <a:rPr lang="en-US" sz="1600" dirty="0"/>
              <a:t>order internal multiples to accommodate primaries and </a:t>
            </a:r>
            <a:r>
              <a:rPr lang="en-US" sz="1600" dirty="0" smtClean="0"/>
              <a:t>internal multiples </a:t>
            </a:r>
            <a:r>
              <a:rPr lang="en-US" sz="1600" dirty="0"/>
              <a:t>when an arbitrary number of </a:t>
            </a:r>
            <a:r>
              <a:rPr lang="en-US" sz="1600" dirty="0" smtClean="0"/>
              <a:t>reflectors </a:t>
            </a:r>
            <a:r>
              <a:rPr lang="en-US" sz="1600" dirty="0"/>
              <a:t>generate the data: theory, </a:t>
            </a:r>
            <a:r>
              <a:rPr lang="en-US" sz="1600" dirty="0" smtClean="0"/>
              <a:t>development, and </a:t>
            </a:r>
            <a:r>
              <a:rPr lang="en-US" sz="1600" dirty="0"/>
              <a:t>examples." Mission-Oriented Seismic Research Program (M-OSRP) Annual </a:t>
            </a:r>
            <a:r>
              <a:rPr lang="en-US" sz="1600" dirty="0" smtClean="0"/>
              <a:t>Report (2011</a:t>
            </a:r>
            <a:r>
              <a:rPr lang="en-US" sz="1600" dirty="0"/>
              <a:t>): </a:t>
            </a:r>
            <a:r>
              <a:rPr lang="en-US" sz="1600" dirty="0" smtClean="0"/>
              <a:t>148-166.</a:t>
            </a:r>
          </a:p>
          <a:p>
            <a:r>
              <a:rPr lang="en-US" sz="1600" dirty="0"/>
              <a:t>Ma, C., H. Liang, and A. </a:t>
            </a:r>
            <a:r>
              <a:rPr lang="en-US" sz="1600" dirty="0" err="1"/>
              <a:t>Weglein</a:t>
            </a:r>
            <a:r>
              <a:rPr lang="en-US" sz="1600" dirty="0"/>
              <a:t>. </a:t>
            </a:r>
            <a:r>
              <a:rPr lang="en-US" sz="1600" dirty="0" smtClean="0"/>
              <a:t>Modifying </a:t>
            </a:r>
            <a:r>
              <a:rPr lang="en-US" sz="1600" dirty="0"/>
              <a:t>the leading order ISS attenuator of </a:t>
            </a:r>
            <a:r>
              <a:rPr lang="en-US" sz="1600" dirty="0" smtClean="0"/>
              <a:t> first order </a:t>
            </a:r>
            <a:r>
              <a:rPr lang="en-US" sz="1600" dirty="0"/>
              <a:t>internal multiples to accommodate primaries and internal multiples: </a:t>
            </a:r>
            <a:r>
              <a:rPr lang="en-US" sz="1600" dirty="0" smtClean="0"/>
              <a:t>fundamental concept </a:t>
            </a:r>
            <a:r>
              <a:rPr lang="en-US" sz="1600" dirty="0"/>
              <a:t>and theory, development, and examples </a:t>
            </a:r>
            <a:r>
              <a:rPr lang="en-US" sz="1600" dirty="0" smtClean="0"/>
              <a:t>exemplified </a:t>
            </a:r>
            <a:r>
              <a:rPr lang="en-US" sz="1600" dirty="0"/>
              <a:t>when three </a:t>
            </a:r>
            <a:r>
              <a:rPr lang="en-US" sz="1600" dirty="0" smtClean="0"/>
              <a:t>reflectors generate the </a:t>
            </a:r>
            <a:r>
              <a:rPr lang="en-US" sz="1600" dirty="0"/>
              <a:t>data." Mission-Oriented Seismic Research Program (M-OSRP) 2011 Annual </a:t>
            </a:r>
            <a:r>
              <a:rPr lang="en-US" sz="1600" dirty="0" smtClean="0"/>
              <a:t>Report (2011</a:t>
            </a:r>
            <a:r>
              <a:rPr lang="en-US" sz="1600" dirty="0"/>
              <a:t>): </a:t>
            </a:r>
            <a:r>
              <a:rPr lang="en-US" sz="1600" dirty="0" smtClean="0"/>
              <a:t>133-147.</a:t>
            </a:r>
          </a:p>
          <a:p>
            <a:r>
              <a:rPr lang="en-US" sz="1600" dirty="0" err="1"/>
              <a:t>Weglein</a:t>
            </a:r>
            <a:r>
              <a:rPr lang="en-US" sz="1600" dirty="0"/>
              <a:t>, A. B., F. A. </a:t>
            </a:r>
            <a:r>
              <a:rPr lang="en-US" sz="1600" dirty="0" err="1"/>
              <a:t>Gasparotto</a:t>
            </a:r>
            <a:r>
              <a:rPr lang="en-US" sz="1600" dirty="0"/>
              <a:t>, P. M. </a:t>
            </a:r>
            <a:r>
              <a:rPr lang="en-US" sz="1600" dirty="0" err="1"/>
              <a:t>Carvalho</a:t>
            </a:r>
            <a:r>
              <a:rPr lang="en-US" sz="1600" dirty="0"/>
              <a:t>, and R. H. </a:t>
            </a:r>
            <a:r>
              <a:rPr lang="en-US" sz="1600" dirty="0" err="1"/>
              <a:t>Stolt</a:t>
            </a:r>
            <a:r>
              <a:rPr lang="en-US" sz="1600" dirty="0"/>
              <a:t>. </a:t>
            </a:r>
            <a:r>
              <a:rPr lang="en-US" sz="1600" dirty="0" smtClean="0"/>
              <a:t>An Inverse-Scattering Series </a:t>
            </a:r>
            <a:r>
              <a:rPr lang="en-US" sz="1600" dirty="0"/>
              <a:t>m</a:t>
            </a:r>
            <a:r>
              <a:rPr lang="en-US" sz="1600" dirty="0" smtClean="0"/>
              <a:t>ethod </a:t>
            </a:r>
            <a:r>
              <a:rPr lang="en-US" sz="1600" dirty="0"/>
              <a:t>for </a:t>
            </a:r>
            <a:r>
              <a:rPr lang="en-US" sz="1600" dirty="0" smtClean="0"/>
              <a:t>attenuating </a:t>
            </a:r>
            <a:r>
              <a:rPr lang="en-US" sz="1600" dirty="0"/>
              <a:t>m</a:t>
            </a:r>
            <a:r>
              <a:rPr lang="en-US" sz="1600" dirty="0" smtClean="0"/>
              <a:t>ultiples </a:t>
            </a:r>
            <a:r>
              <a:rPr lang="en-US" sz="1600" dirty="0"/>
              <a:t>in </a:t>
            </a:r>
            <a:r>
              <a:rPr lang="en-US" sz="1600" dirty="0" smtClean="0"/>
              <a:t>seismic </a:t>
            </a:r>
            <a:r>
              <a:rPr lang="en-US" sz="1600" dirty="0"/>
              <a:t>r</a:t>
            </a:r>
            <a:r>
              <a:rPr lang="en-US" sz="1600" dirty="0" smtClean="0"/>
              <a:t>eflection </a:t>
            </a:r>
            <a:r>
              <a:rPr lang="en-US" sz="1600" dirty="0"/>
              <a:t>d</a:t>
            </a:r>
            <a:r>
              <a:rPr lang="en-US" sz="1600" dirty="0" smtClean="0"/>
              <a:t>ata</a:t>
            </a:r>
            <a:r>
              <a:rPr lang="en-US" sz="1600" dirty="0"/>
              <a:t>." Geophysics </a:t>
            </a:r>
            <a:r>
              <a:rPr lang="en-US" sz="1600" dirty="0" smtClean="0"/>
              <a:t>62 (November-December </a:t>
            </a:r>
            <a:r>
              <a:rPr lang="en-US" sz="1600" dirty="0"/>
              <a:t>1997): </a:t>
            </a:r>
            <a:r>
              <a:rPr lang="en-US" sz="1600" dirty="0" smtClean="0"/>
              <a:t>1975-1989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Zhang</a:t>
            </a:r>
            <a:r>
              <a:rPr lang="en-US" sz="1600" dirty="0"/>
              <a:t>, H. and S. Shaw. </a:t>
            </a:r>
            <a:r>
              <a:rPr lang="en-US" sz="1600" dirty="0" smtClean="0"/>
              <a:t>1-D </a:t>
            </a:r>
            <a:r>
              <a:rPr lang="en-US" sz="1600" dirty="0"/>
              <a:t>a</a:t>
            </a:r>
            <a:r>
              <a:rPr lang="en-US" sz="1600" dirty="0" smtClean="0"/>
              <a:t>nalytical </a:t>
            </a:r>
            <a:r>
              <a:rPr lang="en-US" sz="1600" dirty="0"/>
              <a:t>a</a:t>
            </a:r>
            <a:r>
              <a:rPr lang="en-US" sz="1600" dirty="0" smtClean="0"/>
              <a:t>nalysis </a:t>
            </a:r>
            <a:r>
              <a:rPr lang="en-US" sz="1600" dirty="0"/>
              <a:t>of h</a:t>
            </a:r>
            <a:r>
              <a:rPr lang="en-US" sz="1600" dirty="0" smtClean="0"/>
              <a:t>igher </a:t>
            </a:r>
            <a:r>
              <a:rPr lang="en-US" sz="1600" dirty="0"/>
              <a:t>o</a:t>
            </a:r>
            <a:r>
              <a:rPr lang="en-US" sz="1600" dirty="0" smtClean="0"/>
              <a:t>rder </a:t>
            </a:r>
            <a:r>
              <a:rPr lang="en-US" sz="1600" dirty="0"/>
              <a:t>i</a:t>
            </a:r>
            <a:r>
              <a:rPr lang="en-US" sz="1600" dirty="0" smtClean="0"/>
              <a:t>nternal </a:t>
            </a:r>
            <a:r>
              <a:rPr lang="en-US" sz="1600" dirty="0"/>
              <a:t>m</a:t>
            </a:r>
            <a:r>
              <a:rPr lang="en-US" sz="1600" dirty="0" smtClean="0"/>
              <a:t>ultiples </a:t>
            </a:r>
            <a:r>
              <a:rPr lang="en-US" sz="1600" dirty="0"/>
              <a:t>p</a:t>
            </a:r>
            <a:r>
              <a:rPr lang="en-US" sz="1600" dirty="0" smtClean="0"/>
              <a:t>redicted </a:t>
            </a:r>
            <a:r>
              <a:rPr lang="en-US" sz="1600" dirty="0"/>
              <a:t>v</a:t>
            </a:r>
            <a:r>
              <a:rPr lang="en-US" sz="1600" dirty="0" smtClean="0"/>
              <a:t>ia </a:t>
            </a:r>
            <a:r>
              <a:rPr lang="en-US" sz="1600" dirty="0"/>
              <a:t>the Inverse Scattering Series </a:t>
            </a:r>
            <a:r>
              <a:rPr lang="en-US" sz="1600" dirty="0" smtClean="0"/>
              <a:t>based </a:t>
            </a:r>
            <a:r>
              <a:rPr lang="en-US" sz="1600" dirty="0"/>
              <a:t>a</a:t>
            </a:r>
            <a:r>
              <a:rPr lang="en-US" sz="1600" dirty="0" smtClean="0"/>
              <a:t>lgorithm</a:t>
            </a:r>
            <a:r>
              <a:rPr lang="en-US" sz="1600" dirty="0"/>
              <a:t>." SEG Expanded Abstracts </a:t>
            </a:r>
            <a:r>
              <a:rPr lang="en-US" sz="1600" dirty="0" smtClean="0"/>
              <a:t>29 (2010</a:t>
            </a:r>
            <a:r>
              <a:rPr lang="en-US" sz="1600" dirty="0"/>
              <a:t>): </a:t>
            </a:r>
            <a:r>
              <a:rPr lang="en-US" sz="1600" dirty="0" smtClean="0"/>
              <a:t>3493-3498</a:t>
            </a:r>
            <a:r>
              <a:rPr lang="en-US" sz="1600" dirty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880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/>
              <a:t>O</a:t>
            </a:r>
            <a:r>
              <a:rPr lang="en-US" sz="6000" dirty="0" smtClean="0"/>
              <a:t>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3352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 ISS internal-multiple attenuator;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Spurious events and its removal;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Examples;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 and acknowledgement.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22111"/>
              </p:ext>
            </p:extLst>
          </p:nvPr>
        </p:nvGraphicFramePr>
        <p:xfrm>
          <a:off x="228600" y="1524000"/>
          <a:ext cx="8610600" cy="42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095500"/>
                <a:gridCol w="23241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Seismic Events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 of  orders</a:t>
                      </a:r>
                      <a:endParaRPr lang="en-US" sz="2400" dirty="0"/>
                    </a:p>
                  </a:txBody>
                  <a:tcPr anchor="ctr"/>
                </a:tc>
              </a:tr>
              <a:tr h="7122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endParaRPr lang="en-US" sz="3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Only one upward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reflection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132281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Multiple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Free-surface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At least</a:t>
                      </a:r>
                      <a:r>
                        <a:rPr lang="en-US" sz="2000" u="sng" baseline="0" dirty="0" smtClean="0"/>
                        <a:t> one </a:t>
                      </a:r>
                      <a:r>
                        <a:rPr lang="en-US" sz="2000" baseline="0" dirty="0" smtClean="0"/>
                        <a:t>downward reflection </a:t>
                      </a:r>
                      <a:r>
                        <a:rPr lang="en-US" sz="2000" u="sng" baseline="0" dirty="0" smtClean="0"/>
                        <a:t>at the free 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at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the free-surface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268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Internal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All</a:t>
                      </a:r>
                      <a:r>
                        <a:rPr lang="en-US" sz="2000" dirty="0" smtClean="0"/>
                        <a:t> downward</a:t>
                      </a:r>
                      <a:r>
                        <a:rPr lang="en-US" sz="2000" baseline="0" dirty="0" smtClean="0"/>
                        <a:t> reflections </a:t>
                      </a:r>
                      <a:r>
                        <a:rPr lang="en-US" sz="2000" u="sng" baseline="0" dirty="0" smtClean="0"/>
                        <a:t>below the free-surface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at any reflector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228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Catalog of the seismic events </a:t>
            </a:r>
          </a:p>
          <a:p>
            <a:pPr algn="ctr"/>
            <a:r>
              <a:rPr lang="en-US" sz="2000" dirty="0" smtClean="0"/>
              <a:t>(after the removal of reference wave and ghosts)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7</a:t>
            </a:fld>
            <a:endParaRPr lang="en-US"/>
          </a:p>
        </p:txBody>
      </p:sp>
      <p:sp>
        <p:nvSpPr>
          <p:cNvPr id="11" name="Flowchart: Merge 10"/>
          <p:cNvSpPr/>
          <p:nvPr/>
        </p:nvSpPr>
        <p:spPr>
          <a:xfrm>
            <a:off x="5486400" y="2057400"/>
            <a:ext cx="152400" cy="152400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1" idx="2"/>
          </p:cNvCxnSpPr>
          <p:nvPr/>
        </p:nvCxnSpPr>
        <p:spPr>
          <a:xfrm flipV="1">
            <a:off x="4114800" y="2209800"/>
            <a:ext cx="1447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600201" y="1524000"/>
            <a:ext cx="5257799" cy="357962"/>
          </a:xfrm>
          <a:custGeom>
            <a:avLst/>
            <a:gdLst>
              <a:gd name="connsiteX0" fmla="*/ 0 w 7517219"/>
              <a:gd name="connsiteY0" fmla="*/ 3544 h 357962"/>
              <a:gd name="connsiteX1" fmla="*/ 287079 w 7517219"/>
              <a:gd name="connsiteY1" fmla="*/ 184297 h 357962"/>
              <a:gd name="connsiteX2" fmla="*/ 616688 w 7517219"/>
              <a:gd name="connsiteY2" fmla="*/ 77971 h 357962"/>
              <a:gd name="connsiteX3" fmla="*/ 871870 w 7517219"/>
              <a:gd name="connsiteY3" fmla="*/ 3544 h 357962"/>
              <a:gd name="connsiteX4" fmla="*/ 1254642 w 7517219"/>
              <a:gd name="connsiteY4" fmla="*/ 99237 h 357962"/>
              <a:gd name="connsiteX5" fmla="*/ 1488558 w 7517219"/>
              <a:gd name="connsiteY5" fmla="*/ 269358 h 357962"/>
              <a:gd name="connsiteX6" fmla="*/ 2062716 w 7517219"/>
              <a:gd name="connsiteY6" fmla="*/ 109869 h 357962"/>
              <a:gd name="connsiteX7" fmla="*/ 2594344 w 7517219"/>
              <a:gd name="connsiteY7" fmla="*/ 99237 h 357962"/>
              <a:gd name="connsiteX8" fmla="*/ 3157870 w 7517219"/>
              <a:gd name="connsiteY8" fmla="*/ 354418 h 357962"/>
              <a:gd name="connsiteX9" fmla="*/ 3689498 w 7517219"/>
              <a:gd name="connsiteY9" fmla="*/ 77971 h 357962"/>
              <a:gd name="connsiteX10" fmla="*/ 4327451 w 7517219"/>
              <a:gd name="connsiteY10" fmla="*/ 290623 h 357962"/>
              <a:gd name="connsiteX11" fmla="*/ 4688958 w 7517219"/>
              <a:gd name="connsiteY11" fmla="*/ 109869 h 357962"/>
              <a:gd name="connsiteX12" fmla="*/ 5252484 w 7517219"/>
              <a:gd name="connsiteY12" fmla="*/ 290623 h 357962"/>
              <a:gd name="connsiteX13" fmla="*/ 5752214 w 7517219"/>
              <a:gd name="connsiteY13" fmla="*/ 67339 h 357962"/>
              <a:gd name="connsiteX14" fmla="*/ 6368902 w 7517219"/>
              <a:gd name="connsiteY14" fmla="*/ 322520 h 357962"/>
              <a:gd name="connsiteX15" fmla="*/ 6889898 w 7517219"/>
              <a:gd name="connsiteY15" fmla="*/ 131134 h 357962"/>
              <a:gd name="connsiteX16" fmla="*/ 7517219 w 7517219"/>
              <a:gd name="connsiteY16" fmla="*/ 237460 h 357962"/>
              <a:gd name="connsiteX17" fmla="*/ 7517219 w 7517219"/>
              <a:gd name="connsiteY17" fmla="*/ 237460 h 3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7219" h="357962">
                <a:moveTo>
                  <a:pt x="0" y="3544"/>
                </a:moveTo>
                <a:cubicBezTo>
                  <a:pt x="92149" y="87718"/>
                  <a:pt x="184298" y="171893"/>
                  <a:pt x="287079" y="184297"/>
                </a:cubicBezTo>
                <a:cubicBezTo>
                  <a:pt x="389860" y="196701"/>
                  <a:pt x="519223" y="108096"/>
                  <a:pt x="616688" y="77971"/>
                </a:cubicBezTo>
                <a:cubicBezTo>
                  <a:pt x="714153" y="47846"/>
                  <a:pt x="765544" y="0"/>
                  <a:pt x="871870" y="3544"/>
                </a:cubicBezTo>
                <a:cubicBezTo>
                  <a:pt x="978196" y="7088"/>
                  <a:pt x="1151861" y="54935"/>
                  <a:pt x="1254642" y="99237"/>
                </a:cubicBezTo>
                <a:cubicBezTo>
                  <a:pt x="1357423" y="143539"/>
                  <a:pt x="1353879" y="267586"/>
                  <a:pt x="1488558" y="269358"/>
                </a:cubicBezTo>
                <a:cubicBezTo>
                  <a:pt x="1623237" y="271130"/>
                  <a:pt x="1878418" y="138222"/>
                  <a:pt x="2062716" y="109869"/>
                </a:cubicBezTo>
                <a:cubicBezTo>
                  <a:pt x="2247014" y="81516"/>
                  <a:pt x="2411818" y="58479"/>
                  <a:pt x="2594344" y="99237"/>
                </a:cubicBezTo>
                <a:cubicBezTo>
                  <a:pt x="2776870" y="139995"/>
                  <a:pt x="2975344" y="357962"/>
                  <a:pt x="3157870" y="354418"/>
                </a:cubicBezTo>
                <a:cubicBezTo>
                  <a:pt x="3340396" y="350874"/>
                  <a:pt x="3494568" y="88604"/>
                  <a:pt x="3689498" y="77971"/>
                </a:cubicBezTo>
                <a:cubicBezTo>
                  <a:pt x="3884428" y="67339"/>
                  <a:pt x="4160874" y="285307"/>
                  <a:pt x="4327451" y="290623"/>
                </a:cubicBezTo>
                <a:cubicBezTo>
                  <a:pt x="4494028" y="295939"/>
                  <a:pt x="4534786" y="109869"/>
                  <a:pt x="4688958" y="109869"/>
                </a:cubicBezTo>
                <a:cubicBezTo>
                  <a:pt x="4843130" y="109869"/>
                  <a:pt x="5075275" y="297711"/>
                  <a:pt x="5252484" y="290623"/>
                </a:cubicBezTo>
                <a:cubicBezTo>
                  <a:pt x="5429693" y="283535"/>
                  <a:pt x="5566144" y="62023"/>
                  <a:pt x="5752214" y="67339"/>
                </a:cubicBezTo>
                <a:cubicBezTo>
                  <a:pt x="5938284" y="72655"/>
                  <a:pt x="6179288" y="311887"/>
                  <a:pt x="6368902" y="322520"/>
                </a:cubicBezTo>
                <a:cubicBezTo>
                  <a:pt x="6558516" y="333153"/>
                  <a:pt x="6698512" y="145311"/>
                  <a:pt x="6889898" y="131134"/>
                </a:cubicBezTo>
                <a:cubicBezTo>
                  <a:pt x="7081284" y="116957"/>
                  <a:pt x="7517219" y="237460"/>
                  <a:pt x="7517219" y="237460"/>
                </a:cubicBezTo>
                <a:lnTo>
                  <a:pt x="7517219" y="2374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2971800"/>
            <a:ext cx="525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3886200"/>
            <a:ext cx="5257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4953000"/>
            <a:ext cx="525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Earth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98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</a:t>
            </a:r>
            <a:endParaRPr lang="en-US" sz="2400" b="1" dirty="0"/>
          </a:p>
        </p:txBody>
      </p:sp>
      <p:sp>
        <p:nvSpPr>
          <p:cNvPr id="10" name="Explosion 1 9"/>
          <p:cNvSpPr/>
          <p:nvPr/>
        </p:nvSpPr>
        <p:spPr>
          <a:xfrm>
            <a:off x="2971800" y="1981200"/>
            <a:ext cx="304800" cy="228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3091533" y="2209800"/>
            <a:ext cx="1023267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7000" y="5257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rimaries</a:t>
            </a:r>
            <a:endParaRPr lang="en-US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100" y="457200"/>
            <a:ext cx="79248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Definition of primary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80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7942"/>
              </p:ext>
            </p:extLst>
          </p:nvPr>
        </p:nvGraphicFramePr>
        <p:xfrm>
          <a:off x="228600" y="1524000"/>
          <a:ext cx="8610600" cy="426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095500"/>
                <a:gridCol w="23241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Seismic Events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Definition of  orders</a:t>
                      </a:r>
                      <a:endParaRPr lang="en-US" sz="2400" dirty="0"/>
                    </a:p>
                  </a:txBody>
                  <a:tcPr anchor="ctr"/>
                </a:tc>
              </a:tr>
              <a:tr h="7122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endParaRPr lang="en-US" sz="3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Only one upward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reflection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132281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Multiple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Free-surface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At least</a:t>
                      </a:r>
                      <a:r>
                        <a:rPr lang="en-US" sz="2000" u="sng" baseline="0" dirty="0" smtClean="0"/>
                        <a:t> one </a:t>
                      </a:r>
                      <a:r>
                        <a:rPr lang="en-US" sz="2000" baseline="0" dirty="0" smtClean="0"/>
                        <a:t>downward reflection </a:t>
                      </a:r>
                      <a:r>
                        <a:rPr lang="en-US" sz="2000" u="sng" baseline="0" dirty="0" smtClean="0"/>
                        <a:t>at the free 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at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the free-surface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268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Internal multiple</a:t>
                      </a:r>
                      <a:endParaRPr lang="en-US" sz="20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All</a:t>
                      </a:r>
                      <a:r>
                        <a:rPr lang="en-US" sz="2000" dirty="0" smtClean="0"/>
                        <a:t> downward</a:t>
                      </a:r>
                      <a:r>
                        <a:rPr lang="en-US" sz="2000" baseline="0" dirty="0" smtClean="0"/>
                        <a:t> reflections </a:t>
                      </a:r>
                      <a:r>
                        <a:rPr lang="en-US" sz="2000" u="sng" baseline="0" dirty="0" smtClean="0"/>
                        <a:t>below the free-surface</a:t>
                      </a:r>
                      <a:endParaRPr lang="en-US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How many</a:t>
                      </a:r>
                      <a:r>
                        <a:rPr lang="en-US" sz="2000" baseline="0" dirty="0" smtClean="0"/>
                        <a:t> downward reflections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at any reflector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228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Catalog of the seismic events </a:t>
            </a:r>
          </a:p>
          <a:p>
            <a:pPr algn="ctr"/>
            <a:r>
              <a:rPr lang="en-US" sz="2000" dirty="0" smtClean="0"/>
              <a:t>(after the removal of reference wave and ghosts)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39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t>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45118" y="2239332"/>
            <a:ext cx="5164671" cy="274320"/>
          </a:xfrm>
          <a:custGeom>
            <a:avLst/>
            <a:gdLst>
              <a:gd name="connsiteX0" fmla="*/ 0 w 7517219"/>
              <a:gd name="connsiteY0" fmla="*/ 3544 h 357962"/>
              <a:gd name="connsiteX1" fmla="*/ 287079 w 7517219"/>
              <a:gd name="connsiteY1" fmla="*/ 184297 h 357962"/>
              <a:gd name="connsiteX2" fmla="*/ 616688 w 7517219"/>
              <a:gd name="connsiteY2" fmla="*/ 77971 h 357962"/>
              <a:gd name="connsiteX3" fmla="*/ 871870 w 7517219"/>
              <a:gd name="connsiteY3" fmla="*/ 3544 h 357962"/>
              <a:gd name="connsiteX4" fmla="*/ 1254642 w 7517219"/>
              <a:gd name="connsiteY4" fmla="*/ 99237 h 357962"/>
              <a:gd name="connsiteX5" fmla="*/ 1488558 w 7517219"/>
              <a:gd name="connsiteY5" fmla="*/ 269358 h 357962"/>
              <a:gd name="connsiteX6" fmla="*/ 2062716 w 7517219"/>
              <a:gd name="connsiteY6" fmla="*/ 109869 h 357962"/>
              <a:gd name="connsiteX7" fmla="*/ 2594344 w 7517219"/>
              <a:gd name="connsiteY7" fmla="*/ 99237 h 357962"/>
              <a:gd name="connsiteX8" fmla="*/ 3157870 w 7517219"/>
              <a:gd name="connsiteY8" fmla="*/ 354418 h 357962"/>
              <a:gd name="connsiteX9" fmla="*/ 3689498 w 7517219"/>
              <a:gd name="connsiteY9" fmla="*/ 77971 h 357962"/>
              <a:gd name="connsiteX10" fmla="*/ 4327451 w 7517219"/>
              <a:gd name="connsiteY10" fmla="*/ 290623 h 357962"/>
              <a:gd name="connsiteX11" fmla="*/ 4688958 w 7517219"/>
              <a:gd name="connsiteY11" fmla="*/ 109869 h 357962"/>
              <a:gd name="connsiteX12" fmla="*/ 5252484 w 7517219"/>
              <a:gd name="connsiteY12" fmla="*/ 290623 h 357962"/>
              <a:gd name="connsiteX13" fmla="*/ 5752214 w 7517219"/>
              <a:gd name="connsiteY13" fmla="*/ 67339 h 357962"/>
              <a:gd name="connsiteX14" fmla="*/ 6368902 w 7517219"/>
              <a:gd name="connsiteY14" fmla="*/ 322520 h 357962"/>
              <a:gd name="connsiteX15" fmla="*/ 6889898 w 7517219"/>
              <a:gd name="connsiteY15" fmla="*/ 131134 h 357962"/>
              <a:gd name="connsiteX16" fmla="*/ 7517219 w 7517219"/>
              <a:gd name="connsiteY16" fmla="*/ 237460 h 357962"/>
              <a:gd name="connsiteX17" fmla="*/ 7517219 w 7517219"/>
              <a:gd name="connsiteY17" fmla="*/ 237460 h 3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7219" h="357962">
                <a:moveTo>
                  <a:pt x="0" y="3544"/>
                </a:moveTo>
                <a:cubicBezTo>
                  <a:pt x="92149" y="87718"/>
                  <a:pt x="184298" y="171893"/>
                  <a:pt x="287079" y="184297"/>
                </a:cubicBezTo>
                <a:cubicBezTo>
                  <a:pt x="389860" y="196701"/>
                  <a:pt x="519223" y="108096"/>
                  <a:pt x="616688" y="77971"/>
                </a:cubicBezTo>
                <a:cubicBezTo>
                  <a:pt x="714153" y="47846"/>
                  <a:pt x="765544" y="0"/>
                  <a:pt x="871870" y="3544"/>
                </a:cubicBezTo>
                <a:cubicBezTo>
                  <a:pt x="978196" y="7088"/>
                  <a:pt x="1151861" y="54935"/>
                  <a:pt x="1254642" y="99237"/>
                </a:cubicBezTo>
                <a:cubicBezTo>
                  <a:pt x="1357423" y="143539"/>
                  <a:pt x="1353879" y="267586"/>
                  <a:pt x="1488558" y="269358"/>
                </a:cubicBezTo>
                <a:cubicBezTo>
                  <a:pt x="1623237" y="271130"/>
                  <a:pt x="1878418" y="138222"/>
                  <a:pt x="2062716" y="109869"/>
                </a:cubicBezTo>
                <a:cubicBezTo>
                  <a:pt x="2247014" y="81516"/>
                  <a:pt x="2411818" y="58479"/>
                  <a:pt x="2594344" y="99237"/>
                </a:cubicBezTo>
                <a:cubicBezTo>
                  <a:pt x="2776870" y="139995"/>
                  <a:pt x="2975344" y="357962"/>
                  <a:pt x="3157870" y="354418"/>
                </a:cubicBezTo>
                <a:cubicBezTo>
                  <a:pt x="3340396" y="350874"/>
                  <a:pt x="3494568" y="88604"/>
                  <a:pt x="3689498" y="77971"/>
                </a:cubicBezTo>
                <a:cubicBezTo>
                  <a:pt x="3884428" y="67339"/>
                  <a:pt x="4160874" y="285307"/>
                  <a:pt x="4327451" y="290623"/>
                </a:cubicBezTo>
                <a:cubicBezTo>
                  <a:pt x="4494028" y="295939"/>
                  <a:pt x="4534786" y="109869"/>
                  <a:pt x="4688958" y="109869"/>
                </a:cubicBezTo>
                <a:cubicBezTo>
                  <a:pt x="4843130" y="109869"/>
                  <a:pt x="5075275" y="297711"/>
                  <a:pt x="5252484" y="290623"/>
                </a:cubicBezTo>
                <a:cubicBezTo>
                  <a:pt x="5429693" y="283535"/>
                  <a:pt x="5566144" y="62023"/>
                  <a:pt x="5752214" y="67339"/>
                </a:cubicBezTo>
                <a:cubicBezTo>
                  <a:pt x="5938284" y="72655"/>
                  <a:pt x="6179288" y="311887"/>
                  <a:pt x="6368902" y="322520"/>
                </a:cubicBezTo>
                <a:cubicBezTo>
                  <a:pt x="6558516" y="333153"/>
                  <a:pt x="6698512" y="145311"/>
                  <a:pt x="6889898" y="131134"/>
                </a:cubicBezTo>
                <a:cubicBezTo>
                  <a:pt x="7081284" y="116957"/>
                  <a:pt x="7517219" y="237460"/>
                  <a:pt x="7517219" y="237460"/>
                </a:cubicBezTo>
                <a:lnTo>
                  <a:pt x="7517219" y="2374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6189" y="3281748"/>
            <a:ext cx="68482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189" y="3940116"/>
            <a:ext cx="6848258" cy="10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6189" y="4708212"/>
            <a:ext cx="68482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1713697" y="2513652"/>
            <a:ext cx="274320" cy="1645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1821457" y="2678244"/>
            <a:ext cx="626643" cy="1283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71789" y="2734715"/>
            <a:ext cx="96012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57529" y="3610932"/>
            <a:ext cx="96012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Earth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3697" y="5037396"/>
            <a:ext cx="233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First-order</a:t>
            </a:r>
            <a:r>
              <a:rPr lang="en-US" b="1" dirty="0" smtClean="0"/>
              <a:t> free-surface multiple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51733" y="503739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First-order</a:t>
            </a:r>
            <a:r>
              <a:rPr lang="en-US" b="1" dirty="0" smtClean="0"/>
              <a:t> free-surface multiple</a:t>
            </a:r>
            <a:endParaRPr lang="en-US" b="1" dirty="0"/>
          </a:p>
        </p:txBody>
      </p:sp>
      <p:sp>
        <p:nvSpPr>
          <p:cNvPr id="18" name="Flowchart: Merge 17"/>
          <p:cNvSpPr/>
          <p:nvPr/>
        </p:nvSpPr>
        <p:spPr>
          <a:xfrm>
            <a:off x="3665220" y="2568516"/>
            <a:ext cx="137160" cy="109728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6" idx="2"/>
          </p:cNvCxnSpPr>
          <p:nvPr/>
        </p:nvCxnSpPr>
        <p:spPr>
          <a:xfrm>
            <a:off x="4358917" y="2678244"/>
            <a:ext cx="303720" cy="13299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62637" y="2396024"/>
            <a:ext cx="274320" cy="15989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6957" y="2396024"/>
            <a:ext cx="411480" cy="2312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60493" y="3320153"/>
            <a:ext cx="223466" cy="14154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51618" y="2396024"/>
            <a:ext cx="359359" cy="1559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4160" y="2389632"/>
            <a:ext cx="486877" cy="15965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91037" y="2678244"/>
            <a:ext cx="442763" cy="13035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xplosion 1 25"/>
          <p:cNvSpPr/>
          <p:nvPr/>
        </p:nvSpPr>
        <p:spPr>
          <a:xfrm>
            <a:off x="4251157" y="2513652"/>
            <a:ext cx="274320" cy="1645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erge 26"/>
          <p:cNvSpPr/>
          <p:nvPr/>
        </p:nvSpPr>
        <p:spPr>
          <a:xfrm>
            <a:off x="6512609" y="2541084"/>
            <a:ext cx="137160" cy="109728"/>
          </a:xfrm>
          <a:prstGeom prst="flowChartMerg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48437" y="3955478"/>
            <a:ext cx="137963" cy="752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68669" y="3962062"/>
            <a:ext cx="175260" cy="746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22157" y="856488"/>
            <a:ext cx="7132320" cy="438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Definition of free-surface multiple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65049" y="210685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Free surface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83959" y="3320153"/>
            <a:ext cx="288241" cy="13880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650812"/>
            <a:ext cx="372102" cy="2057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rback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spAutoFit/>
      </a:bodyPr>
      <a:lstStyle>
        <a:defPPr marL="342900" indent="-342900" algn="ctr">
          <a:buFont typeface="Arial"/>
          <a:buChar char="•"/>
          <a:defRPr sz="2400" dirty="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paperback</Template>
  <TotalTime>15126</TotalTime>
  <Words>2442</Words>
  <Application>Microsoft Office PowerPoint</Application>
  <PresentationFormat>On-screen Show (4:3)</PresentationFormat>
  <Paragraphs>397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paperback</vt:lpstr>
      <vt:lpstr>Equation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 Ma</dc:creator>
  <cp:lastModifiedBy>Lin</cp:lastModifiedBy>
  <cp:revision>738</cp:revision>
  <cp:lastPrinted>2014-04-28T21:42:39Z</cp:lastPrinted>
  <dcterms:created xsi:type="dcterms:W3CDTF">2014-02-23T21:24:07Z</dcterms:created>
  <dcterms:modified xsi:type="dcterms:W3CDTF">2014-05-29T04:23:08Z</dcterms:modified>
</cp:coreProperties>
</file>